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 id="2147483763" r:id="rId3"/>
  </p:sldMasterIdLst>
  <p:notesMasterIdLst>
    <p:notesMasterId r:id="rId30"/>
  </p:notesMasterIdLst>
  <p:sldIdLst>
    <p:sldId id="256" r:id="rId4"/>
    <p:sldId id="332" r:id="rId5"/>
    <p:sldId id="291" r:id="rId6"/>
    <p:sldId id="296" r:id="rId7"/>
    <p:sldId id="303" r:id="rId8"/>
    <p:sldId id="302" r:id="rId9"/>
    <p:sldId id="299" r:id="rId10"/>
    <p:sldId id="307" r:id="rId11"/>
    <p:sldId id="333" r:id="rId12"/>
    <p:sldId id="328" r:id="rId13"/>
    <p:sldId id="311" r:id="rId14"/>
    <p:sldId id="312" r:id="rId15"/>
    <p:sldId id="313" r:id="rId16"/>
    <p:sldId id="315" r:id="rId17"/>
    <p:sldId id="320" r:id="rId18"/>
    <p:sldId id="319" r:id="rId19"/>
    <p:sldId id="321" r:id="rId20"/>
    <p:sldId id="327" r:id="rId21"/>
    <p:sldId id="331" r:id="rId22"/>
    <p:sldId id="334" r:id="rId23"/>
    <p:sldId id="335" r:id="rId24"/>
    <p:sldId id="336" r:id="rId25"/>
    <p:sldId id="337" r:id="rId26"/>
    <p:sldId id="338" r:id="rId27"/>
    <p:sldId id="325" r:id="rId28"/>
    <p:sldId id="274" r:id="rId29"/>
  </p:sldIdLst>
  <p:sldSz cx="9144000" cy="5143500" type="screen16x9"/>
  <p:notesSz cx="7010400" cy="92964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Franklin Gothic Book" panose="020B0503020102020204" pitchFamily="34" charset="0"/>
      <p:regular r:id="rId37"/>
      <p:italic r:id="rId38"/>
    </p:embeddedFont>
    <p:embeddedFont>
      <p:font typeface="Franklin Gothic Demi" panose="020B0703020102020204" pitchFamily="34" charset="0"/>
      <p:regular r:id="rId39"/>
      <p:italic r:id="rId40"/>
    </p:embeddedFont>
    <p:embeddedFont>
      <p:font typeface="Franklin Gothic Demi Cond" panose="020B0706030402020204" pitchFamily="34" charset="0"/>
      <p:regular r:id="rId41"/>
    </p:embeddedFont>
    <p:embeddedFont>
      <p:font typeface="Franklin Gothic Medium" panose="020B0603020102020204" pitchFamily="34" charset="0"/>
      <p:regular r:id="rId42"/>
      <p:italic r:id="rId43"/>
    </p:embeddedFont>
    <p:embeddedFont>
      <p:font typeface="Open Sans"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13" autoAdjust="0"/>
  </p:normalViewPr>
  <p:slideViewPr>
    <p:cSldViewPr snapToGrid="0">
      <p:cViewPr varScale="1">
        <p:scale>
          <a:sx n="100" d="100"/>
          <a:sy n="100" d="100"/>
        </p:scale>
        <p:origin x="6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DO</c:v>
                </c:pt>
              </c:strCache>
            </c:strRef>
          </c:tx>
          <c:spPr>
            <a:solidFill>
              <a:schemeClr val="accent3"/>
            </a:solidFill>
            <a:ln>
              <a:noFill/>
            </a:ln>
            <a:effectLst/>
          </c:spPr>
          <c:invertIfNegative val="0"/>
          <c:cat>
            <c:strRef>
              <c:f>Sheet1!$A$2:$A$9</c:f>
              <c:strCache>
                <c:ptCount val="8"/>
                <c:pt idx="0">
                  <c:v>Academic Advising</c:v>
                </c:pt>
                <c:pt idx="1">
                  <c:v>Academic Foundation</c:v>
                </c:pt>
                <c:pt idx="2">
                  <c:v>Admissions</c:v>
                </c:pt>
                <c:pt idx="3">
                  <c:v>Campus Engagement</c:v>
                </c:pt>
                <c:pt idx="4">
                  <c:v>Financial Aid</c:v>
                </c:pt>
                <c:pt idx="5">
                  <c:v>Recruiting</c:v>
                </c:pt>
                <c:pt idx="6">
                  <c:v>Student Financials</c:v>
                </c:pt>
                <c:pt idx="7">
                  <c:v>Student Records</c:v>
                </c:pt>
              </c:strCache>
            </c:strRef>
          </c:cat>
          <c:val>
            <c:numRef>
              <c:f>Sheet1!$B$2:$B$9</c:f>
              <c:numCache>
                <c:formatCode>General</c:formatCode>
                <c:ptCount val="8"/>
                <c:pt idx="0">
                  <c:v>34</c:v>
                </c:pt>
                <c:pt idx="1">
                  <c:v>46</c:v>
                </c:pt>
                <c:pt idx="2">
                  <c:v>66</c:v>
                </c:pt>
                <c:pt idx="3">
                  <c:v>42</c:v>
                </c:pt>
                <c:pt idx="4">
                  <c:v>103</c:v>
                </c:pt>
                <c:pt idx="5">
                  <c:v>43</c:v>
                </c:pt>
                <c:pt idx="6">
                  <c:v>105</c:v>
                </c:pt>
                <c:pt idx="7">
                  <c:v>251</c:v>
                </c:pt>
              </c:numCache>
            </c:numRef>
          </c:val>
          <c:extLst>
            <c:ext xmlns:c16="http://schemas.microsoft.com/office/drawing/2014/chart" uri="{C3380CC4-5D6E-409C-BE32-E72D297353CC}">
              <c16:uniqueId val="{00000000-CA15-4E20-9FAD-6C3D24EBC9C9}"/>
            </c:ext>
          </c:extLst>
        </c:ser>
        <c:ser>
          <c:idx val="1"/>
          <c:order val="1"/>
          <c:tx>
            <c:strRef>
              <c:f>Sheet1!$C$1</c:f>
              <c:strCache>
                <c:ptCount val="1"/>
                <c:pt idx="0">
                  <c:v>SEE</c:v>
                </c:pt>
              </c:strCache>
            </c:strRef>
          </c:tx>
          <c:spPr>
            <a:solidFill>
              <a:schemeClr val="accent4"/>
            </a:solidFill>
            <a:ln>
              <a:noFill/>
            </a:ln>
            <a:effectLst/>
          </c:spPr>
          <c:invertIfNegative val="0"/>
          <c:cat>
            <c:strRef>
              <c:f>Sheet1!$A$2:$A$9</c:f>
              <c:strCache>
                <c:ptCount val="8"/>
                <c:pt idx="0">
                  <c:v>Academic Advising</c:v>
                </c:pt>
                <c:pt idx="1">
                  <c:v>Academic Foundation</c:v>
                </c:pt>
                <c:pt idx="2">
                  <c:v>Admissions</c:v>
                </c:pt>
                <c:pt idx="3">
                  <c:v>Campus Engagement</c:v>
                </c:pt>
                <c:pt idx="4">
                  <c:v>Financial Aid</c:v>
                </c:pt>
                <c:pt idx="5">
                  <c:v>Recruiting</c:v>
                </c:pt>
                <c:pt idx="6">
                  <c:v>Student Financials</c:v>
                </c:pt>
                <c:pt idx="7">
                  <c:v>Student Records</c:v>
                </c:pt>
              </c:strCache>
            </c:strRef>
          </c:cat>
          <c:val>
            <c:numRef>
              <c:f>Sheet1!$C$2:$C$9</c:f>
              <c:numCache>
                <c:formatCode>General</c:formatCode>
                <c:ptCount val="8"/>
                <c:pt idx="0">
                  <c:v>9</c:v>
                </c:pt>
                <c:pt idx="1">
                  <c:v>0</c:v>
                </c:pt>
                <c:pt idx="2">
                  <c:v>9</c:v>
                </c:pt>
                <c:pt idx="3">
                  <c:v>11</c:v>
                </c:pt>
                <c:pt idx="4">
                  <c:v>43</c:v>
                </c:pt>
                <c:pt idx="5">
                  <c:v>26</c:v>
                </c:pt>
                <c:pt idx="6">
                  <c:v>25</c:v>
                </c:pt>
                <c:pt idx="7">
                  <c:v>63</c:v>
                </c:pt>
              </c:numCache>
            </c:numRef>
          </c:val>
          <c:extLst>
            <c:ext xmlns:c16="http://schemas.microsoft.com/office/drawing/2014/chart" uri="{C3380CC4-5D6E-409C-BE32-E72D297353CC}">
              <c16:uniqueId val="{00000001-CA15-4E20-9FAD-6C3D24EBC9C9}"/>
            </c:ext>
          </c:extLst>
        </c:ser>
        <c:ser>
          <c:idx val="2"/>
          <c:order val="2"/>
          <c:tx>
            <c:strRef>
              <c:f>Sheet1!$D$1</c:f>
              <c:strCache>
                <c:ptCount val="1"/>
                <c:pt idx="0">
                  <c:v>CONNECT</c:v>
                </c:pt>
              </c:strCache>
            </c:strRef>
          </c:tx>
          <c:spPr>
            <a:solidFill>
              <a:schemeClr val="accent6"/>
            </a:solidFill>
            <a:ln>
              <a:noFill/>
            </a:ln>
            <a:effectLst/>
          </c:spPr>
          <c:invertIfNegative val="0"/>
          <c:cat>
            <c:strRef>
              <c:f>Sheet1!$A$2:$A$9</c:f>
              <c:strCache>
                <c:ptCount val="8"/>
                <c:pt idx="0">
                  <c:v>Academic Advising</c:v>
                </c:pt>
                <c:pt idx="1">
                  <c:v>Academic Foundation</c:v>
                </c:pt>
                <c:pt idx="2">
                  <c:v>Admissions</c:v>
                </c:pt>
                <c:pt idx="3">
                  <c:v>Campus Engagement</c:v>
                </c:pt>
                <c:pt idx="4">
                  <c:v>Financial Aid</c:v>
                </c:pt>
                <c:pt idx="5">
                  <c:v>Recruiting</c:v>
                </c:pt>
                <c:pt idx="6">
                  <c:v>Student Financials</c:v>
                </c:pt>
                <c:pt idx="7">
                  <c:v>Student Records</c:v>
                </c:pt>
              </c:strCache>
            </c:strRef>
          </c:cat>
          <c:val>
            <c:numRef>
              <c:f>Sheet1!$D$2:$D$9</c:f>
              <c:numCache>
                <c:formatCode>General</c:formatCode>
                <c:ptCount val="8"/>
                <c:pt idx="0">
                  <c:v>0</c:v>
                </c:pt>
                <c:pt idx="1">
                  <c:v>0</c:v>
                </c:pt>
                <c:pt idx="2">
                  <c:v>17</c:v>
                </c:pt>
                <c:pt idx="3">
                  <c:v>3</c:v>
                </c:pt>
                <c:pt idx="4">
                  <c:v>6</c:v>
                </c:pt>
                <c:pt idx="5">
                  <c:v>5</c:v>
                </c:pt>
                <c:pt idx="6">
                  <c:v>12</c:v>
                </c:pt>
                <c:pt idx="7">
                  <c:v>37</c:v>
                </c:pt>
              </c:numCache>
            </c:numRef>
          </c:val>
          <c:extLst>
            <c:ext xmlns:c16="http://schemas.microsoft.com/office/drawing/2014/chart" uri="{C3380CC4-5D6E-409C-BE32-E72D297353CC}">
              <c16:uniqueId val="{00000000-62E6-48DA-8C0A-20A8A359C230}"/>
            </c:ext>
          </c:extLst>
        </c:ser>
        <c:dLbls>
          <c:showLegendKey val="0"/>
          <c:showVal val="0"/>
          <c:showCatName val="0"/>
          <c:showSerName val="0"/>
          <c:showPercent val="0"/>
          <c:showBubbleSize val="0"/>
        </c:dLbls>
        <c:gapWidth val="150"/>
        <c:overlap val="100"/>
        <c:axId val="500651696"/>
        <c:axId val="500652088"/>
      </c:barChart>
      <c:catAx>
        <c:axId val="500651696"/>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dirty="0"/>
                  <a:t>Functional Area</a:t>
                </a:r>
              </a:p>
            </c:rich>
          </c:tx>
          <c:layout>
            <c:manualLayout>
              <c:xMode val="edge"/>
              <c:yMode val="edge"/>
              <c:x val="0.429600747885172"/>
              <c:y val="0.82763388618975797"/>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500652088"/>
        <c:crosses val="autoZero"/>
        <c:auto val="1"/>
        <c:lblAlgn val="ctr"/>
        <c:lblOffset val="100"/>
        <c:noMultiLvlLbl val="0"/>
      </c:catAx>
      <c:valAx>
        <c:axId val="50065208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dirty="0"/>
                  <a:t>Number</a:t>
                </a:r>
              </a:p>
            </c:rich>
          </c:tx>
          <c:layout>
            <c:manualLayout>
              <c:xMode val="edge"/>
              <c:yMode val="edge"/>
              <c:x val="2.2522917906365399E-2"/>
              <c:y val="0.12672353874025799"/>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50065169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9437757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717550" y="1162050"/>
            <a:ext cx="5576888"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701041" y="4473891"/>
            <a:ext cx="5608319" cy="3660458"/>
          </a:xfrm>
          <a:prstGeom prst="rect">
            <a:avLst/>
          </a:prstGeom>
          <a:noFill/>
          <a:ln>
            <a:noFill/>
          </a:ln>
        </p:spPr>
        <p:txBody>
          <a:bodyPr lIns="92296" tIns="46135" rIns="92296" bIns="46135" anchor="t" anchorCtr="0">
            <a:noAutofit/>
          </a:bodyPr>
          <a:lstStyle/>
          <a:p>
            <a:endParaRPr sz="1200" dirty="0">
              <a:solidFill>
                <a:schemeClr val="dk1"/>
              </a:solidFill>
              <a:latin typeface="Calibri"/>
              <a:ea typeface="Calibri"/>
              <a:cs typeface="Calibri"/>
              <a:sym typeface="Calibri"/>
            </a:endParaRPr>
          </a:p>
        </p:txBody>
      </p:sp>
      <p:sp>
        <p:nvSpPr>
          <p:cNvPr id="127" name="Shape 127"/>
          <p:cNvSpPr txBox="1">
            <a:spLocks noGrp="1"/>
          </p:cNvSpPr>
          <p:nvPr>
            <p:ph type="sldNum" idx="12"/>
          </p:nvPr>
        </p:nvSpPr>
        <p:spPr>
          <a:xfrm>
            <a:off x="3970939" y="8829968"/>
            <a:ext cx="3037839" cy="466432"/>
          </a:xfrm>
          <a:prstGeom prst="rect">
            <a:avLst/>
          </a:prstGeom>
          <a:noFill/>
          <a:ln>
            <a:noFill/>
          </a:ln>
        </p:spPr>
        <p:txBody>
          <a:bodyPr lIns="92296" tIns="46135" rIns="92296" bIns="46135"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2477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01040" y="4473891"/>
            <a:ext cx="5608320" cy="3660610"/>
          </a:xfrm>
          <a:prstGeom prst="rect">
            <a:avLst/>
          </a:prstGeom>
          <a:noFill/>
          <a:ln>
            <a:noFill/>
          </a:ln>
        </p:spPr>
        <p:txBody>
          <a:bodyPr lIns="91302" tIns="91302" rIns="91302" bIns="91302" anchor="ctr" anchorCtr="0">
            <a:noAutofit/>
          </a:bodyPr>
          <a:lstStyle/>
          <a:p>
            <a:endParaRPr dirty="0"/>
          </a:p>
        </p:txBody>
      </p:sp>
      <p:sp>
        <p:nvSpPr>
          <p:cNvPr id="159" name="Shape 159"/>
          <p:cNvSpPr>
            <a:spLocks noGrp="1" noRot="1" noChangeAspect="1"/>
          </p:cNvSpPr>
          <p:nvPr>
            <p:ph type="sldImg" idx="2"/>
          </p:nvPr>
        </p:nvSpPr>
        <p:spPr>
          <a:xfrm>
            <a:off x="717550" y="1162050"/>
            <a:ext cx="5576888"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5546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01040" y="4473891"/>
            <a:ext cx="5608320" cy="3660610"/>
          </a:xfrm>
          <a:prstGeom prst="rect">
            <a:avLst/>
          </a:prstGeom>
          <a:noFill/>
          <a:ln>
            <a:noFill/>
          </a:ln>
        </p:spPr>
        <p:txBody>
          <a:bodyPr lIns="91302" tIns="91302" rIns="91302" bIns="91302" anchor="ctr" anchorCtr="0">
            <a:noAutofit/>
          </a:bodyPr>
          <a:lstStyle/>
          <a:p>
            <a:endParaRPr dirty="0"/>
          </a:p>
        </p:txBody>
      </p:sp>
      <p:sp>
        <p:nvSpPr>
          <p:cNvPr id="159" name="Shape 159"/>
          <p:cNvSpPr>
            <a:spLocks noGrp="1" noRot="1" noChangeAspect="1"/>
          </p:cNvSpPr>
          <p:nvPr>
            <p:ph type="sldImg" idx="2"/>
          </p:nvPr>
        </p:nvSpPr>
        <p:spPr>
          <a:xfrm>
            <a:off x="717550" y="1162050"/>
            <a:ext cx="5576888"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9361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01040" y="4473891"/>
            <a:ext cx="5608320" cy="3660610"/>
          </a:xfrm>
          <a:prstGeom prst="rect">
            <a:avLst/>
          </a:prstGeom>
          <a:noFill/>
          <a:ln>
            <a:noFill/>
          </a:ln>
        </p:spPr>
        <p:txBody>
          <a:bodyPr lIns="91302" tIns="91302" rIns="91302" bIns="91302" anchor="ctr" anchorCtr="0">
            <a:noAutofit/>
          </a:bodyPr>
          <a:lstStyle/>
          <a:p>
            <a:endParaRPr dirty="0"/>
          </a:p>
        </p:txBody>
      </p:sp>
      <p:sp>
        <p:nvSpPr>
          <p:cNvPr id="159" name="Shape 159"/>
          <p:cNvSpPr>
            <a:spLocks noGrp="1" noRot="1" noChangeAspect="1"/>
          </p:cNvSpPr>
          <p:nvPr>
            <p:ph type="sldImg" idx="2"/>
          </p:nvPr>
        </p:nvSpPr>
        <p:spPr>
          <a:xfrm>
            <a:off x="717550" y="1162050"/>
            <a:ext cx="5576888"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912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dirty="0">
              <a:solidFill>
                <a:prstClr val="black"/>
              </a:solidFill>
            </a:endParaRPr>
          </a:p>
          <a:p>
            <a:pPr defTabSz="881390">
              <a:defRPr/>
            </a:pPr>
            <a:r>
              <a:rPr lang="en-US" i="1" dirty="0"/>
              <a:t>Please see the last slide (vertical stripes) of this Geaux Forward presentation for attributions, notes and references.</a:t>
            </a:r>
          </a:p>
          <a:p>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4029396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Please see</a:t>
            </a:r>
            <a:r>
              <a:rPr lang="en-US" sz="1200" i="1" kern="1200" baseline="0" dirty="0">
                <a:solidFill>
                  <a:schemeClr val="tx1"/>
                </a:solidFill>
                <a:effectLst/>
                <a:latin typeface="+mn-lt"/>
                <a:ea typeface="+mn-ea"/>
                <a:cs typeface="+mn-cs"/>
              </a:rPr>
              <a:t> the last slide (vertical stripes) of this Geaux Forward presentation for attributions, notes and 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38DD1-33AA-4996-977A-42B26A155BBE}" type="slidenum">
              <a:rPr kumimoji="0" lang="id-ID"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d-ID"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1712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Please see</a:t>
            </a:r>
            <a:r>
              <a:rPr lang="en-US" sz="1200" i="1" kern="1200" baseline="0" dirty="0">
                <a:solidFill>
                  <a:schemeClr val="tx1"/>
                </a:solidFill>
                <a:effectLst/>
                <a:latin typeface="+mn-lt"/>
                <a:ea typeface="+mn-ea"/>
                <a:cs typeface="+mn-cs"/>
              </a:rPr>
              <a:t> the last slide (vertical stripes) of this Geaux Forward presentation for attributions, notes and 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38DD1-33AA-4996-977A-42B26A155BBE}"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4452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Please see</a:t>
            </a:r>
            <a:r>
              <a:rPr lang="en-US" sz="1200" i="1" kern="1200" baseline="0" dirty="0">
                <a:solidFill>
                  <a:schemeClr val="tx1"/>
                </a:solidFill>
                <a:effectLst/>
                <a:latin typeface="+mn-lt"/>
                <a:ea typeface="+mn-ea"/>
                <a:cs typeface="+mn-cs"/>
              </a:rPr>
              <a:t> the last slide (vertical stripes) of this Geaux Forward presentation for attributions, notes and references.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mn-lt"/>
                <a:ea typeface="+mn-ea"/>
                <a:cs typeface="+mn-cs"/>
              </a:rPr>
              <a:t>1-Shelly Keiffer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mn-lt"/>
                <a:ea typeface="+mn-ea"/>
                <a:cs typeface="+mn-cs"/>
              </a:rPr>
              <a:t>2-Anita Thibodeaux</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mn-lt"/>
                <a:ea typeface="+mn-ea"/>
                <a:cs typeface="+mn-cs"/>
              </a:rPr>
              <a:t>3- Lauren Woods for recruitment and admissions; Chelsea Chance for student aid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mn-lt"/>
                <a:ea typeface="+mn-ea"/>
                <a:cs typeface="+mn-cs"/>
              </a:rPr>
              <a:t>4-Bryant Faust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mn-lt"/>
                <a:ea typeface="+mn-ea"/>
                <a:cs typeface="+mn-cs"/>
              </a:rPr>
              <a:t>5-Melissa Greaves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38DD1-33AA-4996-977A-42B26A155BBE}"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191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Please see</a:t>
            </a:r>
            <a:r>
              <a:rPr lang="en-US" sz="1200" i="1" kern="1200" baseline="0" dirty="0">
                <a:solidFill>
                  <a:schemeClr val="tx1"/>
                </a:solidFill>
                <a:effectLst/>
                <a:latin typeface="+mn-lt"/>
                <a:ea typeface="+mn-ea"/>
                <a:cs typeface="+mn-cs"/>
              </a:rPr>
              <a:t> the last slide (vertical stripes) of this Geaux Forward presentation for attributions, notes and references.</a:t>
            </a:r>
          </a:p>
          <a:p>
            <a:endParaRPr lang="id-ID"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38DD1-33AA-4996-977A-42B26A155BBE}"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276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Please see</a:t>
            </a:r>
            <a:r>
              <a:rPr lang="en-US" sz="1200" i="1" kern="1200" baseline="0" dirty="0">
                <a:solidFill>
                  <a:schemeClr val="tx1"/>
                </a:solidFill>
                <a:effectLst/>
                <a:latin typeface="+mn-lt"/>
                <a:ea typeface="+mn-ea"/>
                <a:cs typeface="+mn-cs"/>
              </a:rPr>
              <a:t> the last slide (vertical stripes) of this Geaux Forward presentation for attributions, notes and references.</a:t>
            </a:r>
          </a:p>
          <a:p>
            <a:endParaRPr lang="id-ID"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38DD1-33AA-4996-977A-42B26A155BBE}"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635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Please see</a:t>
            </a:r>
            <a:r>
              <a:rPr lang="en-US" sz="1200" i="1" kern="1200" baseline="0" dirty="0">
                <a:solidFill>
                  <a:schemeClr val="tx1"/>
                </a:solidFill>
                <a:effectLst/>
                <a:latin typeface="+mn-lt"/>
                <a:ea typeface="+mn-ea"/>
                <a:cs typeface="+mn-cs"/>
              </a:rPr>
              <a:t> the last slide (vertical stripes) of this Geaux Forward presentation for attributions, notes and references.</a:t>
            </a:r>
          </a:p>
          <a:p>
            <a:endParaRPr lang="id-ID"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38DD1-33AA-4996-977A-42B26A155BBE}"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49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Please see the last slide (vertical stripes) of this Geaux Forward presentation for attributions, notes and references.</a:t>
            </a:r>
          </a:p>
          <a:p>
            <a:pPr defTabSz="931774">
              <a:defRPr/>
            </a:pPr>
            <a:endParaRPr lang="en-US" i="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38DD1-33AA-4996-977A-42B26A155BBE}"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9400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01040" y="4473891"/>
            <a:ext cx="5608320" cy="3660610"/>
          </a:xfrm>
          <a:prstGeom prst="rect">
            <a:avLst/>
          </a:prstGeom>
          <a:noFill/>
          <a:ln>
            <a:noFill/>
          </a:ln>
        </p:spPr>
        <p:txBody>
          <a:bodyPr lIns="91302" tIns="91302" rIns="91302" bIns="91302" anchor="ctr" anchorCtr="0">
            <a:noAutofit/>
          </a:bodyPr>
          <a:lstStyle/>
          <a:p>
            <a:endParaRPr dirty="0"/>
          </a:p>
        </p:txBody>
      </p:sp>
      <p:sp>
        <p:nvSpPr>
          <p:cNvPr id="159" name="Shape 159"/>
          <p:cNvSpPr>
            <a:spLocks noGrp="1" noRot="1" noChangeAspect="1"/>
          </p:cNvSpPr>
          <p:nvPr>
            <p:ph type="sldImg" idx="2"/>
          </p:nvPr>
        </p:nvSpPr>
        <p:spPr>
          <a:xfrm>
            <a:off x="717550" y="1162050"/>
            <a:ext cx="5576888"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569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01040" y="4473891"/>
            <a:ext cx="5608320" cy="3660610"/>
          </a:xfrm>
          <a:prstGeom prst="rect">
            <a:avLst/>
          </a:prstGeom>
          <a:noFill/>
          <a:ln>
            <a:noFill/>
          </a:ln>
        </p:spPr>
        <p:txBody>
          <a:bodyPr lIns="91302" tIns="91302" rIns="91302" bIns="91302" anchor="ctr" anchorCtr="0">
            <a:noAutofit/>
          </a:bodyPr>
          <a:lstStyle/>
          <a:p>
            <a:endParaRPr dirty="0"/>
          </a:p>
        </p:txBody>
      </p:sp>
      <p:sp>
        <p:nvSpPr>
          <p:cNvPr id="159" name="Shape 159"/>
          <p:cNvSpPr>
            <a:spLocks noGrp="1" noRot="1" noChangeAspect="1"/>
          </p:cNvSpPr>
          <p:nvPr>
            <p:ph type="sldImg" idx="2"/>
          </p:nvPr>
        </p:nvSpPr>
        <p:spPr>
          <a:xfrm>
            <a:off x="717550" y="1162050"/>
            <a:ext cx="5576888"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549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p:bg>
      <p:bgPr>
        <a:solidFill>
          <a:srgbClr val="D8D8D8"/>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3887" y="1282303"/>
            <a:ext cx="7886699" cy="2139552"/>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SzPct val="25000"/>
              <a:buFont typeface="Calibri"/>
              <a:buNone/>
              <a:defRPr sz="4500" b="0" i="0" u="none" strike="noStrike" cap="none">
                <a:solidFill>
                  <a:schemeClr val="dk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52" name="Shape 52"/>
          <p:cNvSpPr txBox="1">
            <a:spLocks noGrp="1"/>
          </p:cNvSpPr>
          <p:nvPr>
            <p:ph type="body" idx="1"/>
          </p:nvPr>
        </p:nvSpPr>
        <p:spPr>
          <a:xfrm>
            <a:off x="623887" y="3442097"/>
            <a:ext cx="7886699" cy="1125140"/>
          </a:xfrm>
          <a:prstGeom prst="rect">
            <a:avLst/>
          </a:prstGeom>
          <a:noFill/>
          <a:ln>
            <a:noFill/>
          </a:ln>
        </p:spPr>
        <p:txBody>
          <a:bodyPr lIns="68575" tIns="68575" rIns="68575" bIns="68575" anchor="t" anchorCtr="0"/>
          <a:lstStyle>
            <a:lvl1pPr marL="0" marR="0" lvl="0" indent="0" algn="l" rtl="0">
              <a:lnSpc>
                <a:spcPct val="90000"/>
              </a:lnSpc>
              <a:spcBef>
                <a:spcPts val="800"/>
              </a:spcBef>
              <a:buClr>
                <a:srgbClr val="888888"/>
              </a:buClr>
              <a:buSzPct val="61111"/>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400"/>
              </a:spcBef>
              <a:buClr>
                <a:srgbClr val="888888"/>
              </a:buClr>
              <a:buSzPct val="73333"/>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400"/>
              </a:spcBef>
              <a:buClr>
                <a:srgbClr val="888888"/>
              </a:buClr>
              <a:buSzPct val="78571"/>
              <a:buFont typeface="Arial"/>
              <a:buNone/>
              <a:defRPr sz="14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400"/>
              </a:spcBef>
              <a:buClr>
                <a:srgbClr val="888888"/>
              </a:buClr>
              <a:buSzPct val="91666"/>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400"/>
              </a:spcBef>
              <a:buClr>
                <a:srgbClr val="888888"/>
              </a:buClr>
              <a:buSzPct val="91666"/>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400"/>
              </a:spcBef>
              <a:buClr>
                <a:srgbClr val="888888"/>
              </a:buClr>
              <a:buSzPct val="91666"/>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400"/>
              </a:spcBef>
              <a:buClr>
                <a:srgbClr val="888888"/>
              </a:buClr>
              <a:buSzPct val="91666"/>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400"/>
              </a:spcBef>
              <a:buClr>
                <a:srgbClr val="888888"/>
              </a:buClr>
              <a:buSzPct val="91666"/>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400"/>
              </a:spcBef>
              <a:buClr>
                <a:srgbClr val="888888"/>
              </a:buClr>
              <a:buSzPct val="91666"/>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53" name="Shape 53"/>
          <p:cNvSpPr/>
          <p:nvPr/>
        </p:nvSpPr>
        <p:spPr>
          <a:xfrm>
            <a:off x="0" y="4842587"/>
            <a:ext cx="9144000" cy="300912"/>
          </a:xfrm>
          <a:prstGeom prst="rect">
            <a:avLst/>
          </a:prstGeom>
          <a:solidFill>
            <a:srgbClr val="461D7C"/>
          </a:solidFill>
          <a:ln w="12700" cap="flat" cmpd="sng">
            <a:solidFill>
              <a:srgbClr val="461D7C"/>
            </a:solidFill>
            <a:prstDash val="solid"/>
            <a:miter/>
            <a:headEnd type="none" w="med" len="med"/>
            <a:tailEnd type="none" w="med" len="med"/>
          </a:ln>
        </p:spPr>
        <p:txBody>
          <a:bodyPr lIns="68575" tIns="34275" rIns="68575" bIns="34275" anchor="ctr" anchorCtr="0">
            <a:noAutofit/>
          </a:bodyPr>
          <a:lstStyle/>
          <a:p>
            <a:pPr marL="0" marR="0" lvl="0" indent="0" algn="ctr" rtl="0">
              <a:spcBef>
                <a:spcPts val="0"/>
              </a:spcBef>
              <a:buNone/>
            </a:pPr>
            <a:endParaRPr sz="1400" b="0" i="0" u="none" strike="noStrike" cap="none" dirty="0">
              <a:solidFill>
                <a:schemeClr val="lt1"/>
              </a:solidFill>
              <a:latin typeface="Calibri"/>
              <a:ea typeface="Calibri"/>
              <a:cs typeface="Calibri"/>
              <a:sym typeface="Calibri"/>
            </a:endParaRPr>
          </a:p>
        </p:txBody>
      </p:sp>
      <p:sp>
        <p:nvSpPr>
          <p:cNvPr id="54" name="Shape 54"/>
          <p:cNvSpPr/>
          <p:nvPr/>
        </p:nvSpPr>
        <p:spPr>
          <a:xfrm>
            <a:off x="0" y="4709626"/>
            <a:ext cx="9144000" cy="48985"/>
          </a:xfrm>
          <a:prstGeom prst="rect">
            <a:avLst/>
          </a:prstGeom>
          <a:solidFill>
            <a:srgbClr val="E9B223"/>
          </a:solidFill>
          <a:ln w="12700" cap="flat" cmpd="sng">
            <a:solidFill>
              <a:srgbClr val="E9B223"/>
            </a:solidFill>
            <a:prstDash val="solid"/>
            <a:miter/>
            <a:headEnd type="none" w="med" len="med"/>
            <a:tailEnd type="none" w="med" len="med"/>
          </a:ln>
        </p:spPr>
        <p:txBody>
          <a:bodyPr lIns="68575" tIns="34275" rIns="68575" bIns="34275" anchor="ctr" anchorCtr="0">
            <a:noAutofit/>
          </a:bodyPr>
          <a:lstStyle/>
          <a:p>
            <a:pPr marL="0" marR="0" lvl="0" indent="0" algn="ctr" rtl="0">
              <a:spcBef>
                <a:spcPts val="0"/>
              </a:spcBef>
              <a:buNone/>
            </a:pPr>
            <a:endParaRPr sz="14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SzPct val="33333"/>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57" name="Shape 57"/>
          <p:cNvSpPr txBox="1">
            <a:spLocks noGrp="1"/>
          </p:cNvSpPr>
          <p:nvPr>
            <p:ph type="body" idx="1"/>
          </p:nvPr>
        </p:nvSpPr>
        <p:spPr>
          <a:xfrm>
            <a:off x="628650" y="1369218"/>
            <a:ext cx="7886699"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8" name="Shape 58"/>
          <p:cNvSpPr/>
          <p:nvPr/>
        </p:nvSpPr>
        <p:spPr>
          <a:xfrm>
            <a:off x="0" y="4842587"/>
            <a:ext cx="9144000" cy="300912"/>
          </a:xfrm>
          <a:prstGeom prst="rect">
            <a:avLst/>
          </a:prstGeom>
          <a:solidFill>
            <a:srgbClr val="461D7C"/>
          </a:solidFill>
          <a:ln w="12700" cap="flat" cmpd="sng">
            <a:solidFill>
              <a:srgbClr val="461D7C"/>
            </a:solidFill>
            <a:prstDash val="solid"/>
            <a:miter/>
            <a:headEnd type="none" w="med" len="med"/>
            <a:tailEnd type="none" w="med" len="med"/>
          </a:ln>
        </p:spPr>
        <p:txBody>
          <a:bodyPr lIns="68575" tIns="34275" rIns="68575" bIns="34275" anchor="ctr" anchorCtr="0">
            <a:noAutofit/>
          </a:bodyPr>
          <a:lstStyle/>
          <a:p>
            <a:pPr marL="0" marR="0" lvl="0" indent="0" algn="ctr" rtl="0">
              <a:spcBef>
                <a:spcPts val="0"/>
              </a:spcBef>
              <a:buNone/>
            </a:pPr>
            <a:endParaRPr sz="1400" dirty="0">
              <a:solidFill>
                <a:schemeClr val="lt1"/>
              </a:solidFill>
              <a:latin typeface="Calibri"/>
              <a:ea typeface="Calibri"/>
              <a:cs typeface="Calibri"/>
              <a:sym typeface="Calibri"/>
            </a:endParaRPr>
          </a:p>
        </p:txBody>
      </p:sp>
      <p:sp>
        <p:nvSpPr>
          <p:cNvPr id="59" name="Shape 59"/>
          <p:cNvSpPr/>
          <p:nvPr/>
        </p:nvSpPr>
        <p:spPr>
          <a:xfrm>
            <a:off x="0" y="4709626"/>
            <a:ext cx="9144000" cy="48985"/>
          </a:xfrm>
          <a:prstGeom prst="rect">
            <a:avLst/>
          </a:prstGeom>
          <a:solidFill>
            <a:srgbClr val="A5A5A5"/>
          </a:solidFill>
          <a:ln w="12700" cap="flat" cmpd="sng">
            <a:solidFill>
              <a:srgbClr val="BFBFBF"/>
            </a:solidFill>
            <a:prstDash val="solid"/>
            <a:miter/>
            <a:headEnd type="none" w="med" len="med"/>
            <a:tailEnd type="none" w="med" len="med"/>
          </a:ln>
        </p:spPr>
        <p:txBody>
          <a:bodyPr lIns="68575" tIns="34275" rIns="68575" bIns="34275" anchor="ctr" anchorCtr="0">
            <a:noAutofit/>
          </a:bodyPr>
          <a:lstStyle/>
          <a:p>
            <a:pPr marL="0" marR="0" lvl="0" indent="0" algn="ctr" rtl="0">
              <a:spcBef>
                <a:spcPts val="0"/>
              </a:spcBef>
              <a:buNone/>
            </a:pPr>
            <a:endParaRPr sz="1400" dirty="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3FBC63-C649-42C3-9C85-0F873F8F0B35}" type="datetimeFigureOut">
              <a:rPr lang="id-ID" smtClean="0"/>
              <a:t>07/08/2019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76DFD3-2AF0-4B06-81C8-CF1C6F54D29C}" type="slidenum">
              <a:rPr lang="id-ID" smtClean="0"/>
              <a:t>‹#›</a:t>
            </a:fld>
            <a:endParaRPr lang="id-ID"/>
          </a:p>
        </p:txBody>
      </p:sp>
    </p:spTree>
    <p:extLst>
      <p:ext uri="{BB962C8B-B14F-4D97-AF65-F5344CB8AC3E}">
        <p14:creationId xmlns:p14="http://schemas.microsoft.com/office/powerpoint/2010/main" val="247927725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3FBC63-C649-42C3-9C85-0F873F8F0B35}" type="datetimeFigureOut">
              <a:rPr lang="id-ID" smtClean="0"/>
              <a:t>07/08/2019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76DFD3-2AF0-4B06-81C8-CF1C6F54D29C}" type="slidenum">
              <a:rPr lang="id-ID" smtClean="0"/>
              <a:t>‹#›</a:t>
            </a:fld>
            <a:endParaRPr lang="id-ID"/>
          </a:p>
        </p:txBody>
      </p:sp>
    </p:spTree>
    <p:extLst>
      <p:ext uri="{BB962C8B-B14F-4D97-AF65-F5344CB8AC3E}">
        <p14:creationId xmlns:p14="http://schemas.microsoft.com/office/powerpoint/2010/main" val="79223161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3FBC63-C649-42C3-9C85-0F873F8F0B35}" type="datetimeFigureOut">
              <a:rPr lang="id-ID" smtClean="0"/>
              <a:t>07/08/2019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76DFD3-2AF0-4B06-81C8-CF1C6F54D29C}" type="slidenum">
              <a:rPr lang="id-ID" smtClean="0"/>
              <a:t>‹#›</a:t>
            </a:fld>
            <a:endParaRPr lang="id-ID"/>
          </a:p>
        </p:txBody>
      </p:sp>
    </p:spTree>
    <p:extLst>
      <p:ext uri="{BB962C8B-B14F-4D97-AF65-F5344CB8AC3E}">
        <p14:creationId xmlns:p14="http://schemas.microsoft.com/office/powerpoint/2010/main" val="202757612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3FBC63-C649-42C3-9C85-0F873F8F0B35}" type="datetimeFigureOut">
              <a:rPr lang="id-ID" smtClean="0"/>
              <a:t>07/08/2019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76DFD3-2AF0-4B06-81C8-CF1C6F54D29C}" type="slidenum">
              <a:rPr lang="id-ID" smtClean="0"/>
              <a:t>‹#›</a:t>
            </a:fld>
            <a:endParaRPr lang="id-ID"/>
          </a:p>
        </p:txBody>
      </p:sp>
    </p:spTree>
    <p:extLst>
      <p:ext uri="{BB962C8B-B14F-4D97-AF65-F5344CB8AC3E}">
        <p14:creationId xmlns:p14="http://schemas.microsoft.com/office/powerpoint/2010/main" val="13510789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3FBC63-C649-42C3-9C85-0F873F8F0B35}" type="datetimeFigureOut">
              <a:rPr lang="id-ID" smtClean="0"/>
              <a:t>07/08/2019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176DFD3-2AF0-4B06-81C8-CF1C6F54D29C}" type="slidenum">
              <a:rPr lang="id-ID" smtClean="0"/>
              <a:t>‹#›</a:t>
            </a:fld>
            <a:endParaRPr lang="id-ID"/>
          </a:p>
        </p:txBody>
      </p:sp>
    </p:spTree>
    <p:extLst>
      <p:ext uri="{BB962C8B-B14F-4D97-AF65-F5344CB8AC3E}">
        <p14:creationId xmlns:p14="http://schemas.microsoft.com/office/powerpoint/2010/main" val="655229255"/>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3FBC63-C649-42C3-9C85-0F873F8F0B35}" type="datetimeFigureOut">
              <a:rPr lang="id-ID" smtClean="0"/>
              <a:t>07/08/2019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176DFD3-2AF0-4B06-81C8-CF1C6F54D29C}" type="slidenum">
              <a:rPr lang="id-ID" smtClean="0"/>
              <a:t>‹#›</a:t>
            </a:fld>
            <a:endParaRPr lang="id-ID"/>
          </a:p>
        </p:txBody>
      </p:sp>
    </p:spTree>
    <p:extLst>
      <p:ext uri="{BB962C8B-B14F-4D97-AF65-F5344CB8AC3E}">
        <p14:creationId xmlns:p14="http://schemas.microsoft.com/office/powerpoint/2010/main" val="68415226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FBC63-C649-42C3-9C85-0F873F8F0B35}" type="datetimeFigureOut">
              <a:rPr lang="id-ID" smtClean="0"/>
              <a:t>07/08/2019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176DFD3-2AF0-4B06-81C8-CF1C6F54D29C}" type="slidenum">
              <a:rPr lang="id-ID" smtClean="0"/>
              <a:t>‹#›</a:t>
            </a:fld>
            <a:endParaRPr lang="id-ID"/>
          </a:p>
        </p:txBody>
      </p:sp>
    </p:spTree>
    <p:extLst>
      <p:ext uri="{BB962C8B-B14F-4D97-AF65-F5344CB8AC3E}">
        <p14:creationId xmlns:p14="http://schemas.microsoft.com/office/powerpoint/2010/main" val="130474788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73FBC63-C649-42C3-9C85-0F873F8F0B35}" type="datetimeFigureOut">
              <a:rPr lang="id-ID" smtClean="0"/>
              <a:t>07/08/2019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76DFD3-2AF0-4B06-81C8-CF1C6F54D29C}" type="slidenum">
              <a:rPr lang="id-ID" smtClean="0"/>
              <a:t>‹#›</a:t>
            </a:fld>
            <a:endParaRPr lang="id-ID"/>
          </a:p>
        </p:txBody>
      </p:sp>
    </p:spTree>
    <p:extLst>
      <p:ext uri="{BB962C8B-B14F-4D97-AF65-F5344CB8AC3E}">
        <p14:creationId xmlns:p14="http://schemas.microsoft.com/office/powerpoint/2010/main" val="233959710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73FBC63-C649-42C3-9C85-0F873F8F0B35}" type="datetimeFigureOut">
              <a:rPr lang="id-ID" smtClean="0"/>
              <a:t>07/08/2019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76DFD3-2AF0-4B06-81C8-CF1C6F54D29C}" type="slidenum">
              <a:rPr lang="id-ID" smtClean="0"/>
              <a:t>‹#›</a:t>
            </a:fld>
            <a:endParaRPr lang="id-ID"/>
          </a:p>
        </p:txBody>
      </p:sp>
    </p:spTree>
    <p:extLst>
      <p:ext uri="{BB962C8B-B14F-4D97-AF65-F5344CB8AC3E}">
        <p14:creationId xmlns:p14="http://schemas.microsoft.com/office/powerpoint/2010/main" val="236205549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3FBC63-C649-42C3-9C85-0F873F8F0B35}" type="datetimeFigureOut">
              <a:rPr lang="id-ID" smtClean="0"/>
              <a:t>07/08/2019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76DFD3-2AF0-4B06-81C8-CF1C6F54D29C}" type="slidenum">
              <a:rPr lang="id-ID" smtClean="0"/>
              <a:t>‹#›</a:t>
            </a:fld>
            <a:endParaRPr lang="id-ID"/>
          </a:p>
        </p:txBody>
      </p:sp>
    </p:spTree>
    <p:extLst>
      <p:ext uri="{BB962C8B-B14F-4D97-AF65-F5344CB8AC3E}">
        <p14:creationId xmlns:p14="http://schemas.microsoft.com/office/powerpoint/2010/main" val="314826597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3FBC63-C649-42C3-9C85-0F873F8F0B35}" type="datetimeFigureOut">
              <a:rPr lang="id-ID" smtClean="0"/>
              <a:t>07/08/2019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76DFD3-2AF0-4B06-81C8-CF1C6F54D29C}" type="slidenum">
              <a:rPr lang="id-ID" smtClean="0"/>
              <a:t>‹#›</a:t>
            </a:fld>
            <a:endParaRPr lang="id-ID"/>
          </a:p>
        </p:txBody>
      </p:sp>
    </p:spTree>
    <p:extLst>
      <p:ext uri="{BB962C8B-B14F-4D97-AF65-F5344CB8AC3E}">
        <p14:creationId xmlns:p14="http://schemas.microsoft.com/office/powerpoint/2010/main" val="221874895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28344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76618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2" name="Rectangle 1"/>
          <p:cNvSpPr/>
          <p:nvPr userDrawn="1"/>
        </p:nvSpPr>
        <p:spPr>
          <a:xfrm>
            <a:off x="8646737" y="205157"/>
            <a:ext cx="346436" cy="275735"/>
          </a:xfrm>
          <a:prstGeom prst="rect">
            <a:avLst/>
          </a:prstGeom>
          <a:solidFill>
            <a:schemeClr val="accent3">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5" name="Rectangle 4"/>
          <p:cNvSpPr/>
          <p:nvPr userDrawn="1"/>
        </p:nvSpPr>
        <p:spPr>
          <a:xfrm>
            <a:off x="8646737" y="480892"/>
            <a:ext cx="346436" cy="3428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7" name="TextBox 6"/>
          <p:cNvSpPr txBox="1"/>
          <p:nvPr userDrawn="1"/>
        </p:nvSpPr>
        <p:spPr>
          <a:xfrm>
            <a:off x="8645066" y="228848"/>
            <a:ext cx="34977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grpSp>
        <p:nvGrpSpPr>
          <p:cNvPr id="6" name="Group 5"/>
          <p:cNvGrpSpPr/>
          <p:nvPr userDrawn="1"/>
        </p:nvGrpSpPr>
        <p:grpSpPr>
          <a:xfrm>
            <a:off x="260564" y="4806993"/>
            <a:ext cx="168062" cy="165867"/>
            <a:chOff x="4328868" y="5502988"/>
            <a:chExt cx="500307" cy="493774"/>
          </a:xfrm>
        </p:grpSpPr>
        <p:sp>
          <p:nvSpPr>
            <p:cNvPr id="8"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grpSp>
      <p:grpSp>
        <p:nvGrpSpPr>
          <p:cNvPr id="10" name="Group 9"/>
          <p:cNvGrpSpPr/>
          <p:nvPr userDrawn="1"/>
        </p:nvGrpSpPr>
        <p:grpSpPr>
          <a:xfrm flipH="1">
            <a:off x="700282" y="4806993"/>
            <a:ext cx="168062" cy="165867"/>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grpSp>
      <p:cxnSp>
        <p:nvCxnSpPr>
          <p:cNvPr id="4" name="Straight Connector 3"/>
          <p:cNvCxnSpPr/>
          <p:nvPr userDrawn="1"/>
        </p:nvCxnSpPr>
        <p:spPr>
          <a:xfrm>
            <a:off x="414532" y="4892013"/>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73125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2" name="Rectangle 1"/>
          <p:cNvSpPr/>
          <p:nvPr userDrawn="1"/>
        </p:nvSpPr>
        <p:spPr>
          <a:xfrm>
            <a:off x="8646737" y="205157"/>
            <a:ext cx="346436" cy="275735"/>
          </a:xfrm>
          <a:prstGeom prst="rect">
            <a:avLst/>
          </a:prstGeom>
          <a:solidFill>
            <a:schemeClr val="accent3">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solidFill>
                <a:schemeClr val="accent2"/>
              </a:solidFill>
            </a:endParaRPr>
          </a:p>
        </p:txBody>
      </p:sp>
      <p:sp>
        <p:nvSpPr>
          <p:cNvPr id="5" name="Rectangle 4"/>
          <p:cNvSpPr/>
          <p:nvPr userDrawn="1"/>
        </p:nvSpPr>
        <p:spPr>
          <a:xfrm>
            <a:off x="8646737" y="480892"/>
            <a:ext cx="346436" cy="3428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solidFill>
                <a:schemeClr val="accent2"/>
              </a:solidFill>
            </a:endParaRPr>
          </a:p>
        </p:txBody>
      </p:sp>
      <p:sp>
        <p:nvSpPr>
          <p:cNvPr id="7" name="TextBox 6"/>
          <p:cNvSpPr txBox="1"/>
          <p:nvPr userDrawn="1"/>
        </p:nvSpPr>
        <p:spPr>
          <a:xfrm>
            <a:off x="8645066" y="228848"/>
            <a:ext cx="34977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
        <p:nvSpPr>
          <p:cNvPr id="11" name="Picture Placeholder 3"/>
          <p:cNvSpPr>
            <a:spLocks noGrp="1"/>
          </p:cNvSpPr>
          <p:nvPr>
            <p:ph type="pic" sz="quarter" idx="12"/>
          </p:nvPr>
        </p:nvSpPr>
        <p:spPr>
          <a:xfrm>
            <a:off x="0" y="1494935"/>
            <a:ext cx="9144000" cy="1976487"/>
          </a:xfrm>
        </p:spPr>
        <p:txBody>
          <a:bodyPr>
            <a:normAutofit/>
          </a:bodyPr>
          <a:lstStyle>
            <a:lvl1pPr>
              <a:defRPr sz="1200">
                <a:solidFill>
                  <a:schemeClr val="accent2"/>
                </a:solidFill>
              </a:defRPr>
            </a:lvl1pPr>
          </a:lstStyle>
          <a:p>
            <a:r>
              <a:rPr lang="en-US" dirty="0"/>
              <a:t>Click icon to add picture</a:t>
            </a:r>
            <a:endParaRPr lang="id-ID"/>
          </a:p>
        </p:txBody>
      </p:sp>
      <p:grpSp>
        <p:nvGrpSpPr>
          <p:cNvPr id="15" name="Group 14"/>
          <p:cNvGrpSpPr/>
          <p:nvPr userDrawn="1"/>
        </p:nvGrpSpPr>
        <p:grpSpPr>
          <a:xfrm>
            <a:off x="260564" y="4806993"/>
            <a:ext cx="168062" cy="165867"/>
            <a:chOff x="4328868" y="5502988"/>
            <a:chExt cx="500307" cy="493774"/>
          </a:xfrm>
        </p:grpSpPr>
        <p:sp>
          <p:nvSpPr>
            <p:cNvPr id="16" name="Freeform 1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7" name="Freeform 1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grpSp>
      <p:grpSp>
        <p:nvGrpSpPr>
          <p:cNvPr id="18" name="Group 17"/>
          <p:cNvGrpSpPr/>
          <p:nvPr userDrawn="1"/>
        </p:nvGrpSpPr>
        <p:grpSpPr>
          <a:xfrm flipH="1">
            <a:off x="700282" y="4806993"/>
            <a:ext cx="168062" cy="165867"/>
            <a:chOff x="4328868" y="5502988"/>
            <a:chExt cx="500307" cy="493774"/>
          </a:xfrm>
        </p:grpSpPr>
        <p:sp>
          <p:nvSpPr>
            <p:cNvPr id="19" name="Freeform 1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20" name="Freeform 1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grpSp>
      <p:cxnSp>
        <p:nvCxnSpPr>
          <p:cNvPr id="21" name="Straight Connector 20"/>
          <p:cNvCxnSpPr/>
          <p:nvPr userDrawn="1"/>
        </p:nvCxnSpPr>
        <p:spPr>
          <a:xfrm>
            <a:off x="414532" y="4892013"/>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17510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1087630" y="1713709"/>
            <a:ext cx="1273385" cy="1273385"/>
          </a:xfrm>
          <a:prstGeom prst="rect">
            <a:avLst/>
          </a:prstGeom>
        </p:spPr>
        <p:txBody>
          <a:bodyPr>
            <a:normAutofit/>
          </a:bodyPr>
          <a:lstStyle>
            <a:lvl1pPr>
              <a:defRPr sz="1200">
                <a:solidFill>
                  <a:schemeClr val="accent2"/>
                </a:solidFill>
              </a:defRPr>
            </a:lvl1pPr>
          </a:lstStyle>
          <a:p>
            <a:r>
              <a:rPr lang="en-US" dirty="0"/>
              <a:t>Click icon to add picture</a:t>
            </a:r>
            <a:endParaRPr lang="id-ID" dirty="0"/>
          </a:p>
        </p:txBody>
      </p:sp>
      <p:sp>
        <p:nvSpPr>
          <p:cNvPr id="8" name="Picture Placeholder 3"/>
          <p:cNvSpPr>
            <a:spLocks noGrp="1"/>
          </p:cNvSpPr>
          <p:nvPr>
            <p:ph type="pic" sz="quarter" idx="11"/>
          </p:nvPr>
        </p:nvSpPr>
        <p:spPr>
          <a:xfrm>
            <a:off x="2978898" y="1713709"/>
            <a:ext cx="1273385" cy="1273385"/>
          </a:xfrm>
          <a:prstGeom prst="rect">
            <a:avLst/>
          </a:prstGeom>
        </p:spPr>
        <p:txBody>
          <a:bodyPr>
            <a:normAutofit/>
          </a:bodyPr>
          <a:lstStyle>
            <a:lvl1pPr>
              <a:defRPr sz="1200">
                <a:solidFill>
                  <a:schemeClr val="accent2"/>
                </a:solidFill>
              </a:defRPr>
            </a:lvl1pPr>
          </a:lstStyle>
          <a:p>
            <a:r>
              <a:rPr lang="en-US" dirty="0"/>
              <a:t>Click icon to add picture</a:t>
            </a:r>
            <a:endParaRPr lang="id-ID" dirty="0"/>
          </a:p>
        </p:txBody>
      </p:sp>
      <p:sp>
        <p:nvSpPr>
          <p:cNvPr id="9" name="Picture Placeholder 3"/>
          <p:cNvSpPr>
            <a:spLocks noGrp="1"/>
          </p:cNvSpPr>
          <p:nvPr>
            <p:ph type="pic" sz="quarter" idx="12"/>
          </p:nvPr>
        </p:nvSpPr>
        <p:spPr>
          <a:xfrm>
            <a:off x="4881589" y="1713709"/>
            <a:ext cx="1273385" cy="1273385"/>
          </a:xfrm>
          <a:prstGeom prst="rect">
            <a:avLst/>
          </a:prstGeom>
        </p:spPr>
        <p:txBody>
          <a:bodyPr>
            <a:normAutofit/>
          </a:bodyPr>
          <a:lstStyle>
            <a:lvl1pPr>
              <a:defRPr sz="1200">
                <a:solidFill>
                  <a:schemeClr val="accent2"/>
                </a:solidFill>
              </a:defRPr>
            </a:lvl1pPr>
          </a:lstStyle>
          <a:p>
            <a:r>
              <a:rPr lang="en-US" dirty="0"/>
              <a:t>Click icon to add picture</a:t>
            </a:r>
            <a:endParaRPr lang="id-ID" dirty="0"/>
          </a:p>
        </p:txBody>
      </p:sp>
      <p:sp>
        <p:nvSpPr>
          <p:cNvPr id="10" name="Picture Placeholder 3"/>
          <p:cNvSpPr>
            <a:spLocks noGrp="1"/>
          </p:cNvSpPr>
          <p:nvPr>
            <p:ph type="pic" sz="quarter" idx="13"/>
          </p:nvPr>
        </p:nvSpPr>
        <p:spPr>
          <a:xfrm>
            <a:off x="6772856" y="1713709"/>
            <a:ext cx="1273385" cy="1273385"/>
          </a:xfrm>
          <a:prstGeom prst="rect">
            <a:avLst/>
          </a:prstGeom>
        </p:spPr>
        <p:txBody>
          <a:bodyPr>
            <a:normAutofit/>
          </a:bodyPr>
          <a:lstStyle>
            <a:lvl1pPr>
              <a:defRPr sz="1200">
                <a:solidFill>
                  <a:schemeClr val="accent2"/>
                </a:solidFill>
              </a:defRPr>
            </a:lvl1pPr>
          </a:lstStyle>
          <a:p>
            <a:r>
              <a:rPr lang="en-US" dirty="0"/>
              <a:t>Click icon to add picture</a:t>
            </a:r>
            <a:endParaRPr lang="id-ID"/>
          </a:p>
        </p:txBody>
      </p:sp>
      <p:sp>
        <p:nvSpPr>
          <p:cNvPr id="16" name="Rectangle 15"/>
          <p:cNvSpPr/>
          <p:nvPr userDrawn="1"/>
        </p:nvSpPr>
        <p:spPr>
          <a:xfrm>
            <a:off x="8646737" y="205157"/>
            <a:ext cx="346436" cy="275735"/>
          </a:xfrm>
          <a:prstGeom prst="rect">
            <a:avLst/>
          </a:prstGeom>
          <a:solidFill>
            <a:schemeClr val="accent3">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17" name="Rectangle 16"/>
          <p:cNvSpPr/>
          <p:nvPr userDrawn="1"/>
        </p:nvSpPr>
        <p:spPr>
          <a:xfrm>
            <a:off x="8646737" y="480892"/>
            <a:ext cx="346436" cy="3428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25" name="TextBox 24"/>
          <p:cNvSpPr txBox="1"/>
          <p:nvPr userDrawn="1"/>
        </p:nvSpPr>
        <p:spPr>
          <a:xfrm>
            <a:off x="8645066" y="228848"/>
            <a:ext cx="34977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825" dirty="0">
              <a:solidFill>
                <a:schemeClr val="bg1"/>
              </a:solidFill>
            </a:endParaRPr>
          </a:p>
        </p:txBody>
      </p:sp>
      <p:grpSp>
        <p:nvGrpSpPr>
          <p:cNvPr id="26" name="Group 25"/>
          <p:cNvGrpSpPr/>
          <p:nvPr userDrawn="1"/>
        </p:nvGrpSpPr>
        <p:grpSpPr>
          <a:xfrm>
            <a:off x="260564" y="4806993"/>
            <a:ext cx="168062" cy="165867"/>
            <a:chOff x="4328868" y="5502988"/>
            <a:chExt cx="500307" cy="493774"/>
          </a:xfrm>
        </p:grpSpPr>
        <p:sp>
          <p:nvSpPr>
            <p:cNvPr id="27" name="Freeform 2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28" name="Freeform 2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grpSp>
      <p:grpSp>
        <p:nvGrpSpPr>
          <p:cNvPr id="29" name="Group 28"/>
          <p:cNvGrpSpPr/>
          <p:nvPr userDrawn="1"/>
        </p:nvGrpSpPr>
        <p:grpSpPr>
          <a:xfrm flipH="1">
            <a:off x="700282" y="4806993"/>
            <a:ext cx="168062" cy="165867"/>
            <a:chOff x="4328868" y="5502988"/>
            <a:chExt cx="500307" cy="493774"/>
          </a:xfrm>
        </p:grpSpPr>
        <p:sp>
          <p:nvSpPr>
            <p:cNvPr id="30" name="Freeform 2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31" name="Freeform 3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grpSp>
      <p:cxnSp>
        <p:nvCxnSpPr>
          <p:cNvPr id="32" name="Straight Connector 31"/>
          <p:cNvCxnSpPr/>
          <p:nvPr userDrawn="1"/>
        </p:nvCxnSpPr>
        <p:spPr>
          <a:xfrm>
            <a:off x="414532" y="4892013"/>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29172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707606" y="921544"/>
            <a:ext cx="1771650" cy="2445544"/>
          </a:xfrm>
        </p:spPr>
        <p:txBody>
          <a:bodyPr>
            <a:normAutofit/>
          </a:bodyPr>
          <a:lstStyle>
            <a:lvl1pPr>
              <a:defRPr sz="1200">
                <a:solidFill>
                  <a:schemeClr val="accent2"/>
                </a:solidFill>
              </a:defRPr>
            </a:lvl1pPr>
          </a:lstStyle>
          <a:p>
            <a:r>
              <a:rPr lang="en-US" dirty="0"/>
              <a:t>Click icon to add picture</a:t>
            </a:r>
            <a:endParaRPr lang="id-ID" dirty="0"/>
          </a:p>
        </p:txBody>
      </p:sp>
      <p:sp>
        <p:nvSpPr>
          <p:cNvPr id="13" name="Rectangle 12"/>
          <p:cNvSpPr/>
          <p:nvPr userDrawn="1"/>
        </p:nvSpPr>
        <p:spPr>
          <a:xfrm>
            <a:off x="8646737" y="205157"/>
            <a:ext cx="346436" cy="275735"/>
          </a:xfrm>
          <a:prstGeom prst="rect">
            <a:avLst/>
          </a:prstGeom>
          <a:solidFill>
            <a:schemeClr val="accent3">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21" name="Rectangle 20"/>
          <p:cNvSpPr/>
          <p:nvPr userDrawn="1"/>
        </p:nvSpPr>
        <p:spPr>
          <a:xfrm>
            <a:off x="8646737" y="480892"/>
            <a:ext cx="346436" cy="3428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22" name="TextBox 21"/>
          <p:cNvSpPr txBox="1"/>
          <p:nvPr userDrawn="1"/>
        </p:nvSpPr>
        <p:spPr>
          <a:xfrm>
            <a:off x="8645066" y="228848"/>
            <a:ext cx="34977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825" dirty="0">
              <a:solidFill>
                <a:schemeClr val="bg1"/>
              </a:solidFill>
            </a:endParaRPr>
          </a:p>
        </p:txBody>
      </p:sp>
      <p:grpSp>
        <p:nvGrpSpPr>
          <p:cNvPr id="23" name="Group 22"/>
          <p:cNvGrpSpPr/>
          <p:nvPr userDrawn="1"/>
        </p:nvGrpSpPr>
        <p:grpSpPr>
          <a:xfrm>
            <a:off x="260564" y="4806993"/>
            <a:ext cx="168062" cy="165867"/>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grpSp>
      <p:grpSp>
        <p:nvGrpSpPr>
          <p:cNvPr id="26" name="Group 25"/>
          <p:cNvGrpSpPr/>
          <p:nvPr userDrawn="1"/>
        </p:nvGrpSpPr>
        <p:grpSpPr>
          <a:xfrm flipH="1">
            <a:off x="700282" y="4806993"/>
            <a:ext cx="168062" cy="165867"/>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grpSp>
      <p:cxnSp>
        <p:nvCxnSpPr>
          <p:cNvPr id="29" name="Straight Connector 28"/>
          <p:cNvCxnSpPr/>
          <p:nvPr userDrawn="1"/>
        </p:nvCxnSpPr>
        <p:spPr>
          <a:xfrm>
            <a:off x="414532" y="4892013"/>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57173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9" name="Picture Placeholder 3"/>
          <p:cNvSpPr>
            <a:spLocks noGrp="1"/>
          </p:cNvSpPr>
          <p:nvPr>
            <p:ph type="pic" sz="quarter" idx="12"/>
          </p:nvPr>
        </p:nvSpPr>
        <p:spPr>
          <a:xfrm>
            <a:off x="972080" y="728403"/>
            <a:ext cx="1025128" cy="1025128"/>
          </a:xfrm>
          <a:prstGeom prst="ellipse">
            <a:avLst/>
          </a:prstGeom>
          <a:ln w="57150">
            <a:solidFill>
              <a:schemeClr val="accent2"/>
            </a:solidFill>
          </a:ln>
        </p:spPr>
        <p:txBody>
          <a:bodyPr>
            <a:normAutofit/>
          </a:bodyPr>
          <a:lstStyle>
            <a:lvl1pPr>
              <a:defRPr sz="1050">
                <a:solidFill>
                  <a:schemeClr val="accent5"/>
                </a:solidFill>
              </a:defRPr>
            </a:lvl1pPr>
          </a:lstStyle>
          <a:p>
            <a:r>
              <a:rPr lang="en-US" dirty="0"/>
              <a:t>Click icon to add picture</a:t>
            </a:r>
            <a:endParaRPr lang="id-ID" dirty="0"/>
          </a:p>
        </p:txBody>
      </p:sp>
      <p:sp>
        <p:nvSpPr>
          <p:cNvPr id="10" name="Picture Placeholder 3"/>
          <p:cNvSpPr>
            <a:spLocks noGrp="1"/>
          </p:cNvSpPr>
          <p:nvPr>
            <p:ph type="pic" sz="quarter" idx="13"/>
          </p:nvPr>
        </p:nvSpPr>
        <p:spPr>
          <a:xfrm>
            <a:off x="7146793" y="1708575"/>
            <a:ext cx="1025128" cy="1025128"/>
          </a:xfrm>
          <a:prstGeom prst="ellipse">
            <a:avLst/>
          </a:prstGeom>
          <a:ln w="57150">
            <a:solidFill>
              <a:schemeClr val="accent3"/>
            </a:solidFill>
          </a:ln>
        </p:spPr>
        <p:txBody>
          <a:bodyPr>
            <a:normAutofit/>
          </a:bodyPr>
          <a:lstStyle>
            <a:lvl1pPr>
              <a:defRPr sz="1050">
                <a:solidFill>
                  <a:schemeClr val="accent2"/>
                </a:solidFill>
              </a:defRPr>
            </a:lvl1pPr>
          </a:lstStyle>
          <a:p>
            <a:r>
              <a:rPr lang="en-US" dirty="0"/>
              <a:t>Click icon to add picture</a:t>
            </a:r>
            <a:endParaRPr lang="id-ID" dirty="0"/>
          </a:p>
        </p:txBody>
      </p:sp>
      <p:sp>
        <p:nvSpPr>
          <p:cNvPr id="14" name="Rectangle 13"/>
          <p:cNvSpPr/>
          <p:nvPr userDrawn="1"/>
        </p:nvSpPr>
        <p:spPr>
          <a:xfrm>
            <a:off x="8646737" y="205157"/>
            <a:ext cx="346436" cy="275735"/>
          </a:xfrm>
          <a:prstGeom prst="rect">
            <a:avLst/>
          </a:prstGeom>
          <a:solidFill>
            <a:schemeClr val="accent3">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15" name="Rectangle 14"/>
          <p:cNvSpPr/>
          <p:nvPr userDrawn="1"/>
        </p:nvSpPr>
        <p:spPr>
          <a:xfrm>
            <a:off x="8646737" y="480892"/>
            <a:ext cx="346436" cy="3428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16" name="TextBox 15"/>
          <p:cNvSpPr txBox="1"/>
          <p:nvPr userDrawn="1"/>
        </p:nvSpPr>
        <p:spPr>
          <a:xfrm>
            <a:off x="8645066" y="228848"/>
            <a:ext cx="34977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825" dirty="0">
              <a:solidFill>
                <a:schemeClr val="bg1"/>
              </a:solidFill>
            </a:endParaRPr>
          </a:p>
        </p:txBody>
      </p:sp>
      <p:grpSp>
        <p:nvGrpSpPr>
          <p:cNvPr id="24" name="Group 23"/>
          <p:cNvGrpSpPr/>
          <p:nvPr userDrawn="1"/>
        </p:nvGrpSpPr>
        <p:grpSpPr>
          <a:xfrm>
            <a:off x="260564" y="4806993"/>
            <a:ext cx="168062" cy="165867"/>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grpSp>
      <p:grpSp>
        <p:nvGrpSpPr>
          <p:cNvPr id="27" name="Group 26"/>
          <p:cNvGrpSpPr/>
          <p:nvPr userDrawn="1"/>
        </p:nvGrpSpPr>
        <p:grpSpPr>
          <a:xfrm flipH="1">
            <a:off x="700282" y="4806993"/>
            <a:ext cx="168062" cy="165867"/>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grpSp>
      <p:cxnSp>
        <p:nvCxnSpPr>
          <p:cNvPr id="30" name="Straight Connector 29"/>
          <p:cNvCxnSpPr/>
          <p:nvPr userDrawn="1"/>
        </p:nvCxnSpPr>
        <p:spPr>
          <a:xfrm>
            <a:off x="414532" y="4892013"/>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2172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2" name="Rectangle 1"/>
          <p:cNvSpPr/>
          <p:nvPr userDrawn="1"/>
        </p:nvSpPr>
        <p:spPr>
          <a:xfrm>
            <a:off x="8646737" y="205157"/>
            <a:ext cx="346436" cy="275735"/>
          </a:xfrm>
          <a:prstGeom prst="rect">
            <a:avLst/>
          </a:prstGeom>
          <a:solidFill>
            <a:schemeClr val="accent3">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5" name="Rectangle 4"/>
          <p:cNvSpPr/>
          <p:nvPr userDrawn="1"/>
        </p:nvSpPr>
        <p:spPr>
          <a:xfrm>
            <a:off x="8646737" y="480892"/>
            <a:ext cx="346436" cy="34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7" name="TextBox 6"/>
          <p:cNvSpPr txBox="1"/>
          <p:nvPr userDrawn="1"/>
        </p:nvSpPr>
        <p:spPr>
          <a:xfrm>
            <a:off x="8645066" y="228848"/>
            <a:ext cx="34977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Tree>
    <p:extLst>
      <p:ext uri="{BB962C8B-B14F-4D97-AF65-F5344CB8AC3E}">
        <p14:creationId xmlns:p14="http://schemas.microsoft.com/office/powerpoint/2010/main" val="67189457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894159" y="1614488"/>
            <a:ext cx="2405063" cy="2353866"/>
          </a:xfrm>
        </p:spPr>
        <p:txBody>
          <a:bodyPr>
            <a:normAutofit/>
          </a:bodyPr>
          <a:lstStyle>
            <a:lvl1pPr>
              <a:defRPr sz="1200">
                <a:solidFill>
                  <a:schemeClr val="accent2"/>
                </a:solidFill>
              </a:defRPr>
            </a:lvl1pPr>
          </a:lstStyle>
          <a:p>
            <a:r>
              <a:rPr lang="en-US" dirty="0"/>
              <a:t>Click icon to add picture</a:t>
            </a:r>
            <a:endParaRPr lang="id-ID"/>
          </a:p>
        </p:txBody>
      </p:sp>
      <p:sp>
        <p:nvSpPr>
          <p:cNvPr id="16" name="Picture Placeholder 14"/>
          <p:cNvSpPr>
            <a:spLocks noGrp="1"/>
          </p:cNvSpPr>
          <p:nvPr>
            <p:ph type="pic" sz="quarter" idx="11"/>
          </p:nvPr>
        </p:nvSpPr>
        <p:spPr>
          <a:xfrm>
            <a:off x="3365866" y="1614488"/>
            <a:ext cx="2405063" cy="2353866"/>
          </a:xfrm>
        </p:spPr>
        <p:txBody>
          <a:bodyPr>
            <a:normAutofit/>
          </a:bodyPr>
          <a:lstStyle>
            <a:lvl1pPr>
              <a:defRPr sz="1200">
                <a:solidFill>
                  <a:schemeClr val="accent2"/>
                </a:solidFill>
              </a:defRPr>
            </a:lvl1pPr>
          </a:lstStyle>
          <a:p>
            <a:r>
              <a:rPr lang="en-US" dirty="0"/>
              <a:t>Click icon to add picture</a:t>
            </a:r>
            <a:endParaRPr lang="id-ID"/>
          </a:p>
        </p:txBody>
      </p:sp>
      <p:sp>
        <p:nvSpPr>
          <p:cNvPr id="17" name="Picture Placeholder 14"/>
          <p:cNvSpPr>
            <a:spLocks noGrp="1"/>
          </p:cNvSpPr>
          <p:nvPr>
            <p:ph type="pic" sz="quarter" idx="12"/>
          </p:nvPr>
        </p:nvSpPr>
        <p:spPr>
          <a:xfrm>
            <a:off x="5857443" y="1614488"/>
            <a:ext cx="2405063" cy="2353866"/>
          </a:xfrm>
        </p:spPr>
        <p:txBody>
          <a:bodyPr>
            <a:normAutofit/>
          </a:bodyPr>
          <a:lstStyle>
            <a:lvl1pPr>
              <a:defRPr sz="1200">
                <a:solidFill>
                  <a:schemeClr val="accent2"/>
                </a:solidFill>
              </a:defRPr>
            </a:lvl1pPr>
          </a:lstStyle>
          <a:p>
            <a:r>
              <a:rPr lang="en-US" dirty="0"/>
              <a:t>Click icon to add picture</a:t>
            </a:r>
            <a:endParaRPr lang="id-ID"/>
          </a:p>
        </p:txBody>
      </p:sp>
      <p:sp>
        <p:nvSpPr>
          <p:cNvPr id="25" name="Rectangle 24"/>
          <p:cNvSpPr/>
          <p:nvPr userDrawn="1"/>
        </p:nvSpPr>
        <p:spPr>
          <a:xfrm>
            <a:off x="8646737" y="205157"/>
            <a:ext cx="346436" cy="2757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26" name="Rectangle 25"/>
          <p:cNvSpPr/>
          <p:nvPr userDrawn="1"/>
        </p:nvSpPr>
        <p:spPr>
          <a:xfrm>
            <a:off x="8646737" y="480892"/>
            <a:ext cx="346436" cy="342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27" name="TextBox 26"/>
          <p:cNvSpPr txBox="1"/>
          <p:nvPr userDrawn="1"/>
        </p:nvSpPr>
        <p:spPr>
          <a:xfrm>
            <a:off x="8645066" y="228848"/>
            <a:ext cx="34977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825" dirty="0">
              <a:solidFill>
                <a:schemeClr val="bg1"/>
              </a:solidFill>
            </a:endParaRPr>
          </a:p>
        </p:txBody>
      </p:sp>
      <p:grpSp>
        <p:nvGrpSpPr>
          <p:cNvPr id="28" name="Group 27"/>
          <p:cNvGrpSpPr/>
          <p:nvPr userDrawn="1"/>
        </p:nvGrpSpPr>
        <p:grpSpPr>
          <a:xfrm>
            <a:off x="260564" y="4806993"/>
            <a:ext cx="168062" cy="165867"/>
            <a:chOff x="4328868" y="5502988"/>
            <a:chExt cx="500307" cy="493774"/>
          </a:xfrm>
        </p:grpSpPr>
        <p:sp>
          <p:nvSpPr>
            <p:cNvPr id="29" name="Freeform 2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30" name="Freeform 2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grpSp>
      <p:grpSp>
        <p:nvGrpSpPr>
          <p:cNvPr id="31" name="Group 30"/>
          <p:cNvGrpSpPr/>
          <p:nvPr userDrawn="1"/>
        </p:nvGrpSpPr>
        <p:grpSpPr>
          <a:xfrm flipH="1">
            <a:off x="700282" y="4806993"/>
            <a:ext cx="168062" cy="165867"/>
            <a:chOff x="4328868" y="5502988"/>
            <a:chExt cx="500307" cy="493774"/>
          </a:xfrm>
        </p:grpSpPr>
        <p:sp>
          <p:nvSpPr>
            <p:cNvPr id="32" name="Freeform 3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33" name="Freeform 3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50"/>
            </a:p>
          </p:txBody>
        </p:sp>
      </p:grpSp>
      <p:cxnSp>
        <p:nvCxnSpPr>
          <p:cNvPr id="34" name="Straight Connector 33"/>
          <p:cNvCxnSpPr/>
          <p:nvPr userDrawn="1"/>
        </p:nvCxnSpPr>
        <p:spPr>
          <a:xfrm>
            <a:off x="414532" y="4892013"/>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97238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15703" y="1067150"/>
            <a:ext cx="8551863" cy="3750601"/>
          </a:xfrm>
        </p:spPr>
        <p:txBody>
          <a:bodyPr vert="horz" lIns="91440" tIns="45720" rIns="91440" bIns="45720" rtlCol="0">
            <a:normAutofit/>
          </a:bodyPr>
          <a:lstStyle>
            <a:lvl1pPr>
              <a:spcBef>
                <a:spcPts val="600"/>
              </a:spcBef>
              <a:spcAft>
                <a:spcPts val="600"/>
              </a:spcAft>
              <a:defRPr lang="en-US" sz="2000" smtClean="0"/>
            </a:lvl1pPr>
            <a:lvl2pPr marL="398453" indent="-169859">
              <a:spcBef>
                <a:spcPts val="0"/>
              </a:spcBef>
              <a:spcAft>
                <a:spcPts val="600"/>
              </a:spcAft>
              <a:buFont typeface="Arial" panose="020B0604020202020204" pitchFamily="34" charset="0"/>
              <a:buChar char="‒"/>
              <a:defRPr lang="en-US" sz="1600" smtClean="0"/>
            </a:lvl2pPr>
            <a:lvl3pPr marL="574661" indent="-176209">
              <a:spcBef>
                <a:spcPts val="0"/>
              </a:spcBef>
              <a:spcAft>
                <a:spcPts val="600"/>
              </a:spcAft>
              <a:buFont typeface="Wingdings" panose="05000000000000000000" pitchFamily="2" charset="2"/>
              <a:buChar char="§"/>
              <a:defRPr lang="en-US" sz="1400" smtClean="0"/>
            </a:lvl3pPr>
            <a:lvl4pPr>
              <a:defRPr lang="en-US" sz="1400" smtClean="0"/>
            </a:lvl4pPr>
            <a:lvl5pPr>
              <a:defRPr lang="en-US" sz="1400"/>
            </a:lvl5pPr>
          </a:lstStyle>
          <a:p>
            <a:pPr marL="169859" lvl="0" indent="-169859"/>
            <a:r>
              <a:rPr lang="en-US"/>
              <a:t>Click to edit Master text styles</a:t>
            </a:r>
          </a:p>
          <a:p>
            <a:pPr marL="169859" lvl="1" indent="-169859"/>
            <a:r>
              <a:rPr lang="en-US"/>
              <a:t>Second level</a:t>
            </a:r>
          </a:p>
          <a:p>
            <a:pPr marL="169859" lvl="2" indent="-169859"/>
            <a:r>
              <a:rPr lang="en-US"/>
              <a:t>Third level</a:t>
            </a:r>
          </a:p>
        </p:txBody>
      </p:sp>
      <p:sp>
        <p:nvSpPr>
          <p:cNvPr id="4" name="Title 3"/>
          <p:cNvSpPr>
            <a:spLocks noGrp="1"/>
          </p:cNvSpPr>
          <p:nvPr>
            <p:ph type="title"/>
          </p:nvPr>
        </p:nvSpPr>
        <p:spPr>
          <a:xfrm>
            <a:off x="0" y="-3763"/>
            <a:ext cx="9144000" cy="865896"/>
          </a:xfrm>
          <a:solidFill>
            <a:srgbClr val="461D7C"/>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defRPr>
            </a:lvl1pPr>
          </a:lstStyle>
          <a:p>
            <a:pPr marL="91438" lvl="0" indent="-91438" algn="ctr" defTabSz="914378" fontAlgn="auto">
              <a:spcBef>
                <a:spcPts val="1200"/>
              </a:spcBef>
              <a:buClr>
                <a:schemeClr val="tx2"/>
              </a:buClr>
            </a:pPr>
            <a:r>
              <a:rPr lang="en-US"/>
              <a:t>Click to edit Master title style</a:t>
            </a:r>
            <a:endParaRPr lang="en-US" dirty="0"/>
          </a:p>
        </p:txBody>
      </p:sp>
    </p:spTree>
    <p:extLst>
      <p:ext uri="{BB962C8B-B14F-4D97-AF65-F5344CB8AC3E}">
        <p14:creationId xmlns:p14="http://schemas.microsoft.com/office/powerpoint/2010/main" val="391294943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9" name="Rectangle 8"/>
          <p:cNvSpPr/>
          <p:nvPr userDrawn="1"/>
        </p:nvSpPr>
        <p:spPr>
          <a:xfrm>
            <a:off x="4085946" y="0"/>
            <a:ext cx="5058054" cy="5143500"/>
          </a:xfrm>
          <a:prstGeom prst="rect">
            <a:avLst/>
          </a:prstGeom>
          <a:gradFill>
            <a:gsLst>
              <a:gs pos="0">
                <a:srgbClr val="3F244E"/>
              </a:gs>
              <a:gs pos="74000">
                <a:srgbClr val="3F244E"/>
              </a:gs>
              <a:gs pos="83000">
                <a:srgbClr val="3F244E"/>
              </a:gs>
              <a:gs pos="100000">
                <a:srgbClr val="3F24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425003021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03132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4422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3FBC63-C649-42C3-9C85-0F873F8F0B35}" type="datetimeFigureOut">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07/08/2019</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DFD3-2AF0-4B06-81C8-CF1C6F54D29C}" type="slidenum">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192300750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3FBC63-C649-42C3-9C85-0F873F8F0B35}" type="datetimeFigureOut">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07/08/2019</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DFD3-2AF0-4B06-81C8-CF1C6F54D29C}" type="slidenum">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333648476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623888" y="3442101"/>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3FBC63-C649-42C3-9C85-0F873F8F0B35}" type="datetimeFigureOut">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07/08/2019</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DFD3-2AF0-4B06-81C8-CF1C6F54D29C}" type="slidenum">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289630199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3FBC63-C649-42C3-9C85-0F873F8F0B35}" type="datetimeFigureOut">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07/08/2019</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DFD3-2AF0-4B06-81C8-CF1C6F54D29C}" type="slidenum">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10144322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3FBC63-C649-42C3-9C85-0F873F8F0B35}" type="datetimeFigureOut">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07/08/2019</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DFD3-2AF0-4B06-81C8-CF1C6F54D29C}" type="slidenum">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420940808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3FBC63-C649-42C3-9C85-0F873F8F0B35}" type="datetimeFigureOut">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07/08/2019</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DFD3-2AF0-4B06-81C8-CF1C6F54D29C}" type="slidenum">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20192339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3FBC63-C649-42C3-9C85-0F873F8F0B35}" type="datetimeFigureOut">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07/08/2019</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DFD3-2AF0-4B06-81C8-CF1C6F54D29C}" type="slidenum">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173427077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3887391" y="740572"/>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3FBC63-C649-42C3-9C85-0F873F8F0B35}" type="datetimeFigureOut">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07/08/2019</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DFD3-2AF0-4B06-81C8-CF1C6F54D29C}" type="slidenum">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248038458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2"/>
            <a:ext cx="4629150"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3FBC63-C649-42C3-9C85-0F873F8F0B35}" type="datetimeFigureOut">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07/08/2019</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DFD3-2AF0-4B06-81C8-CF1C6F54D29C}" type="slidenum">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379407840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3FBC63-C649-42C3-9C85-0F873F8F0B35}" type="datetimeFigureOut">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07/08/2019</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DFD3-2AF0-4B06-81C8-CF1C6F54D29C}" type="slidenum">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221992219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3FBC63-C649-42C3-9C85-0F873F8F0B35}" type="datetimeFigureOut">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07/08/2019</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DFD3-2AF0-4B06-81C8-CF1C6F54D29C}" type="slidenum">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7396251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8357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2" name="Rectangle 1"/>
          <p:cNvSpPr/>
          <p:nvPr userDrawn="1"/>
        </p:nvSpPr>
        <p:spPr>
          <a:xfrm>
            <a:off x="8646739" y="205157"/>
            <a:ext cx="346436" cy="275735"/>
          </a:xfrm>
          <a:prstGeom prst="rect">
            <a:avLst/>
          </a:prstGeom>
          <a:solidFill>
            <a:schemeClr val="accent3">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5" name="Rectangle 4"/>
          <p:cNvSpPr/>
          <p:nvPr userDrawn="1"/>
        </p:nvSpPr>
        <p:spPr>
          <a:xfrm>
            <a:off x="8646739" y="480895"/>
            <a:ext cx="346436" cy="3428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7" name="TextBox 6"/>
          <p:cNvSpPr txBox="1"/>
          <p:nvPr userDrawn="1"/>
        </p:nvSpPr>
        <p:spPr>
          <a:xfrm>
            <a:off x="8665907" y="228849"/>
            <a:ext cx="308098" cy="21358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788"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id-ID" sz="788" b="0" i="0" u="none" strike="noStrike" kern="0" cap="none" spc="0" normalizeH="0" baseline="0" noProof="0" dirty="0">
              <a:ln>
                <a:noFill/>
              </a:ln>
              <a:solidFill>
                <a:srgbClr val="FFFFFF"/>
              </a:solidFill>
              <a:effectLst/>
              <a:uLnTx/>
              <a:uFillTx/>
              <a:latin typeface="Arial"/>
              <a:cs typeface="Arial"/>
              <a:sym typeface="Arial"/>
            </a:endParaRPr>
          </a:p>
        </p:txBody>
      </p:sp>
      <p:grpSp>
        <p:nvGrpSpPr>
          <p:cNvPr id="6" name="Group 5"/>
          <p:cNvGrpSpPr/>
          <p:nvPr userDrawn="1"/>
        </p:nvGrpSpPr>
        <p:grpSpPr>
          <a:xfrm>
            <a:off x="260564" y="4806993"/>
            <a:ext cx="168062" cy="165867"/>
            <a:chOff x="4328868" y="5502988"/>
            <a:chExt cx="500307" cy="493774"/>
          </a:xfrm>
        </p:grpSpPr>
        <p:sp>
          <p:nvSpPr>
            <p:cNvPr id="8"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 name="Group 9"/>
          <p:cNvGrpSpPr/>
          <p:nvPr userDrawn="1"/>
        </p:nvGrpSpPr>
        <p:grpSpPr>
          <a:xfrm flipH="1">
            <a:off x="700282" y="4806993"/>
            <a:ext cx="168062" cy="165867"/>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4" name="Straight Connector 3"/>
          <p:cNvCxnSpPr/>
          <p:nvPr userDrawn="1"/>
        </p:nvCxnSpPr>
        <p:spPr>
          <a:xfrm>
            <a:off x="414532" y="4892013"/>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72692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2" name="Rectangle 1"/>
          <p:cNvSpPr/>
          <p:nvPr userDrawn="1"/>
        </p:nvSpPr>
        <p:spPr>
          <a:xfrm>
            <a:off x="8646739" y="205157"/>
            <a:ext cx="346436" cy="275735"/>
          </a:xfrm>
          <a:prstGeom prst="rect">
            <a:avLst/>
          </a:prstGeom>
          <a:solidFill>
            <a:schemeClr val="accent3">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D77A41"/>
              </a:solidFill>
              <a:effectLst/>
              <a:uLnTx/>
              <a:uFillTx/>
              <a:latin typeface="Calibri"/>
              <a:ea typeface="+mn-ea"/>
              <a:cs typeface="+mn-cs"/>
              <a:sym typeface="Arial"/>
            </a:endParaRPr>
          </a:p>
        </p:txBody>
      </p:sp>
      <p:sp>
        <p:nvSpPr>
          <p:cNvPr id="5" name="Rectangle 4"/>
          <p:cNvSpPr/>
          <p:nvPr userDrawn="1"/>
        </p:nvSpPr>
        <p:spPr>
          <a:xfrm>
            <a:off x="8646739" y="480895"/>
            <a:ext cx="346436" cy="3428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D77A41"/>
              </a:solidFill>
              <a:effectLst/>
              <a:uLnTx/>
              <a:uFillTx/>
              <a:latin typeface="Calibri"/>
              <a:ea typeface="+mn-ea"/>
              <a:cs typeface="+mn-cs"/>
              <a:sym typeface="Arial"/>
            </a:endParaRPr>
          </a:p>
        </p:txBody>
      </p:sp>
      <p:sp>
        <p:nvSpPr>
          <p:cNvPr id="7" name="TextBox 6"/>
          <p:cNvSpPr txBox="1"/>
          <p:nvPr userDrawn="1"/>
        </p:nvSpPr>
        <p:spPr>
          <a:xfrm>
            <a:off x="8665907" y="228849"/>
            <a:ext cx="308098" cy="21358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788"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id-ID" sz="788" b="0" i="0" u="none" strike="noStrike" kern="0" cap="none" spc="0" normalizeH="0" baseline="0" noProof="0" dirty="0">
              <a:ln>
                <a:noFill/>
              </a:ln>
              <a:solidFill>
                <a:srgbClr val="FFFFFF"/>
              </a:solidFill>
              <a:effectLst/>
              <a:uLnTx/>
              <a:uFillTx/>
              <a:latin typeface="Arial"/>
              <a:cs typeface="Arial"/>
              <a:sym typeface="Arial"/>
            </a:endParaRPr>
          </a:p>
        </p:txBody>
      </p:sp>
      <p:sp>
        <p:nvSpPr>
          <p:cNvPr id="11" name="Picture Placeholder 3"/>
          <p:cNvSpPr>
            <a:spLocks noGrp="1"/>
          </p:cNvSpPr>
          <p:nvPr>
            <p:ph type="pic" sz="quarter" idx="12"/>
          </p:nvPr>
        </p:nvSpPr>
        <p:spPr>
          <a:xfrm>
            <a:off x="0" y="1494935"/>
            <a:ext cx="9144000" cy="1976487"/>
          </a:xfrm>
        </p:spPr>
        <p:txBody>
          <a:bodyPr>
            <a:normAutofit/>
          </a:bodyPr>
          <a:lstStyle>
            <a:lvl1pPr>
              <a:defRPr sz="900">
                <a:solidFill>
                  <a:schemeClr val="accent2"/>
                </a:solidFill>
              </a:defRPr>
            </a:lvl1pPr>
          </a:lstStyle>
          <a:p>
            <a:r>
              <a:rPr lang="en-US" dirty="0"/>
              <a:t>Click icon to add picture</a:t>
            </a:r>
            <a:endParaRPr lang="id-ID"/>
          </a:p>
        </p:txBody>
      </p:sp>
      <p:grpSp>
        <p:nvGrpSpPr>
          <p:cNvPr id="15" name="Group 14"/>
          <p:cNvGrpSpPr/>
          <p:nvPr userDrawn="1"/>
        </p:nvGrpSpPr>
        <p:grpSpPr>
          <a:xfrm>
            <a:off x="260564" y="4806993"/>
            <a:ext cx="168062" cy="165867"/>
            <a:chOff x="4328868" y="5502988"/>
            <a:chExt cx="500307" cy="493774"/>
          </a:xfrm>
        </p:grpSpPr>
        <p:sp>
          <p:nvSpPr>
            <p:cNvPr id="16" name="Freeform 1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sp>
          <p:nvSpPr>
            <p:cNvPr id="17" name="Freeform 1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7"/>
          <p:cNvGrpSpPr/>
          <p:nvPr userDrawn="1"/>
        </p:nvGrpSpPr>
        <p:grpSpPr>
          <a:xfrm flipH="1">
            <a:off x="700282" y="4806993"/>
            <a:ext cx="168062" cy="165867"/>
            <a:chOff x="4328868" y="5502988"/>
            <a:chExt cx="500307" cy="493774"/>
          </a:xfrm>
        </p:grpSpPr>
        <p:sp>
          <p:nvSpPr>
            <p:cNvPr id="19" name="Freeform 1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sp>
          <p:nvSpPr>
            <p:cNvPr id="20" name="Freeform 1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21" name="Straight Connector 20"/>
          <p:cNvCxnSpPr/>
          <p:nvPr userDrawn="1"/>
        </p:nvCxnSpPr>
        <p:spPr>
          <a:xfrm>
            <a:off x="414532" y="4892013"/>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53244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1087632" y="1713712"/>
            <a:ext cx="1273385" cy="1273385"/>
          </a:xfrm>
          <a:prstGeom prst="rect">
            <a:avLst/>
          </a:prstGeom>
        </p:spPr>
        <p:txBody>
          <a:bodyPr>
            <a:normAutofit/>
          </a:bodyPr>
          <a:lstStyle>
            <a:lvl1pPr>
              <a:defRPr sz="900">
                <a:solidFill>
                  <a:schemeClr val="accent2"/>
                </a:solidFill>
              </a:defRPr>
            </a:lvl1pPr>
          </a:lstStyle>
          <a:p>
            <a:r>
              <a:rPr lang="en-US" dirty="0"/>
              <a:t>Click icon to add picture</a:t>
            </a:r>
            <a:endParaRPr lang="id-ID" dirty="0"/>
          </a:p>
        </p:txBody>
      </p:sp>
      <p:sp>
        <p:nvSpPr>
          <p:cNvPr id="8" name="Picture Placeholder 3"/>
          <p:cNvSpPr>
            <a:spLocks noGrp="1"/>
          </p:cNvSpPr>
          <p:nvPr>
            <p:ph type="pic" sz="quarter" idx="11"/>
          </p:nvPr>
        </p:nvSpPr>
        <p:spPr>
          <a:xfrm>
            <a:off x="2978900" y="1713712"/>
            <a:ext cx="1273385" cy="1273385"/>
          </a:xfrm>
          <a:prstGeom prst="rect">
            <a:avLst/>
          </a:prstGeom>
        </p:spPr>
        <p:txBody>
          <a:bodyPr>
            <a:normAutofit/>
          </a:bodyPr>
          <a:lstStyle>
            <a:lvl1pPr>
              <a:defRPr sz="900">
                <a:solidFill>
                  <a:schemeClr val="accent2"/>
                </a:solidFill>
              </a:defRPr>
            </a:lvl1pPr>
          </a:lstStyle>
          <a:p>
            <a:r>
              <a:rPr lang="en-US" dirty="0"/>
              <a:t>Click icon to add picture</a:t>
            </a:r>
            <a:endParaRPr lang="id-ID" dirty="0"/>
          </a:p>
        </p:txBody>
      </p:sp>
      <p:sp>
        <p:nvSpPr>
          <p:cNvPr id="9" name="Picture Placeholder 3"/>
          <p:cNvSpPr>
            <a:spLocks noGrp="1"/>
          </p:cNvSpPr>
          <p:nvPr>
            <p:ph type="pic" sz="quarter" idx="12"/>
          </p:nvPr>
        </p:nvSpPr>
        <p:spPr>
          <a:xfrm>
            <a:off x="4881591" y="1713712"/>
            <a:ext cx="1273385" cy="1273385"/>
          </a:xfrm>
          <a:prstGeom prst="rect">
            <a:avLst/>
          </a:prstGeom>
        </p:spPr>
        <p:txBody>
          <a:bodyPr>
            <a:normAutofit/>
          </a:bodyPr>
          <a:lstStyle>
            <a:lvl1pPr>
              <a:defRPr sz="900">
                <a:solidFill>
                  <a:schemeClr val="accent2"/>
                </a:solidFill>
              </a:defRPr>
            </a:lvl1pPr>
          </a:lstStyle>
          <a:p>
            <a:r>
              <a:rPr lang="en-US" dirty="0"/>
              <a:t>Click icon to add picture</a:t>
            </a:r>
            <a:endParaRPr lang="id-ID" dirty="0"/>
          </a:p>
        </p:txBody>
      </p:sp>
      <p:sp>
        <p:nvSpPr>
          <p:cNvPr id="10" name="Picture Placeholder 3"/>
          <p:cNvSpPr>
            <a:spLocks noGrp="1"/>
          </p:cNvSpPr>
          <p:nvPr>
            <p:ph type="pic" sz="quarter" idx="13"/>
          </p:nvPr>
        </p:nvSpPr>
        <p:spPr>
          <a:xfrm>
            <a:off x="6772858" y="1713712"/>
            <a:ext cx="1273385" cy="1273385"/>
          </a:xfrm>
          <a:prstGeom prst="rect">
            <a:avLst/>
          </a:prstGeom>
        </p:spPr>
        <p:txBody>
          <a:bodyPr>
            <a:normAutofit/>
          </a:bodyPr>
          <a:lstStyle>
            <a:lvl1pPr>
              <a:defRPr sz="900">
                <a:solidFill>
                  <a:schemeClr val="accent2"/>
                </a:solidFill>
              </a:defRPr>
            </a:lvl1pPr>
          </a:lstStyle>
          <a:p>
            <a:r>
              <a:rPr lang="en-US" dirty="0"/>
              <a:t>Click icon to add picture</a:t>
            </a:r>
            <a:endParaRPr lang="id-ID"/>
          </a:p>
        </p:txBody>
      </p:sp>
      <p:sp>
        <p:nvSpPr>
          <p:cNvPr id="16" name="Rectangle 15"/>
          <p:cNvSpPr/>
          <p:nvPr userDrawn="1"/>
        </p:nvSpPr>
        <p:spPr>
          <a:xfrm>
            <a:off x="8646739" y="205157"/>
            <a:ext cx="346436" cy="275735"/>
          </a:xfrm>
          <a:prstGeom prst="rect">
            <a:avLst/>
          </a:prstGeom>
          <a:solidFill>
            <a:schemeClr val="accent3">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788"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7" name="Rectangle 16"/>
          <p:cNvSpPr/>
          <p:nvPr userDrawn="1"/>
        </p:nvSpPr>
        <p:spPr>
          <a:xfrm>
            <a:off x="8646739" y="480895"/>
            <a:ext cx="346436" cy="3428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788"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5" name="TextBox 24"/>
          <p:cNvSpPr txBox="1"/>
          <p:nvPr userDrawn="1"/>
        </p:nvSpPr>
        <p:spPr>
          <a:xfrm>
            <a:off x="8665907" y="228849"/>
            <a:ext cx="308098" cy="21358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788"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id-ID" sz="619" b="0" i="0" u="none" strike="noStrike" kern="0" cap="none" spc="0" normalizeH="0" baseline="0" noProof="0" dirty="0">
              <a:ln>
                <a:noFill/>
              </a:ln>
              <a:solidFill>
                <a:srgbClr val="FFFFFF"/>
              </a:solidFill>
              <a:effectLst/>
              <a:uLnTx/>
              <a:uFillTx/>
              <a:latin typeface="Arial"/>
              <a:cs typeface="Arial"/>
              <a:sym typeface="Arial"/>
            </a:endParaRPr>
          </a:p>
        </p:txBody>
      </p:sp>
      <p:grpSp>
        <p:nvGrpSpPr>
          <p:cNvPr id="26" name="Group 25"/>
          <p:cNvGrpSpPr/>
          <p:nvPr userDrawn="1"/>
        </p:nvGrpSpPr>
        <p:grpSpPr>
          <a:xfrm>
            <a:off x="260564" y="4806993"/>
            <a:ext cx="168062" cy="165867"/>
            <a:chOff x="4328868" y="5502988"/>
            <a:chExt cx="500307" cy="493774"/>
          </a:xfrm>
        </p:grpSpPr>
        <p:sp>
          <p:nvSpPr>
            <p:cNvPr id="27" name="Freeform 2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sp>
          <p:nvSpPr>
            <p:cNvPr id="28" name="Freeform 2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 name="Group 28"/>
          <p:cNvGrpSpPr/>
          <p:nvPr userDrawn="1"/>
        </p:nvGrpSpPr>
        <p:grpSpPr>
          <a:xfrm flipH="1">
            <a:off x="700282" y="4806993"/>
            <a:ext cx="168062" cy="165867"/>
            <a:chOff x="4328868" y="5502988"/>
            <a:chExt cx="500307" cy="493774"/>
          </a:xfrm>
        </p:grpSpPr>
        <p:sp>
          <p:nvSpPr>
            <p:cNvPr id="30" name="Freeform 2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sp>
          <p:nvSpPr>
            <p:cNvPr id="31" name="Freeform 3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32" name="Straight Connector 31"/>
          <p:cNvCxnSpPr/>
          <p:nvPr userDrawn="1"/>
        </p:nvCxnSpPr>
        <p:spPr>
          <a:xfrm>
            <a:off x="414532" y="4892013"/>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13059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707606" y="921547"/>
            <a:ext cx="1771650" cy="2445544"/>
          </a:xfrm>
        </p:spPr>
        <p:txBody>
          <a:bodyPr>
            <a:normAutofit/>
          </a:bodyPr>
          <a:lstStyle>
            <a:lvl1pPr>
              <a:defRPr sz="900">
                <a:solidFill>
                  <a:schemeClr val="accent2"/>
                </a:solidFill>
              </a:defRPr>
            </a:lvl1pPr>
          </a:lstStyle>
          <a:p>
            <a:r>
              <a:rPr lang="en-US" dirty="0"/>
              <a:t>Click icon to add picture</a:t>
            </a:r>
            <a:endParaRPr lang="id-ID" dirty="0"/>
          </a:p>
        </p:txBody>
      </p:sp>
      <p:sp>
        <p:nvSpPr>
          <p:cNvPr id="13" name="Rectangle 12"/>
          <p:cNvSpPr/>
          <p:nvPr userDrawn="1"/>
        </p:nvSpPr>
        <p:spPr>
          <a:xfrm>
            <a:off x="8646739" y="205157"/>
            <a:ext cx="346436" cy="275735"/>
          </a:xfrm>
          <a:prstGeom prst="rect">
            <a:avLst/>
          </a:prstGeom>
          <a:solidFill>
            <a:schemeClr val="accent3">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788"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1" name="Rectangle 20"/>
          <p:cNvSpPr/>
          <p:nvPr userDrawn="1"/>
        </p:nvSpPr>
        <p:spPr>
          <a:xfrm>
            <a:off x="8646739" y="480895"/>
            <a:ext cx="346436" cy="3428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788"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2" name="TextBox 21"/>
          <p:cNvSpPr txBox="1"/>
          <p:nvPr userDrawn="1"/>
        </p:nvSpPr>
        <p:spPr>
          <a:xfrm>
            <a:off x="8665907" y="228849"/>
            <a:ext cx="308098" cy="21358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788"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id-ID" sz="619" b="0" i="0" u="none" strike="noStrike" kern="0" cap="none" spc="0" normalizeH="0" baseline="0" noProof="0" dirty="0">
              <a:ln>
                <a:noFill/>
              </a:ln>
              <a:solidFill>
                <a:srgbClr val="FFFFFF"/>
              </a:solidFill>
              <a:effectLst/>
              <a:uLnTx/>
              <a:uFillTx/>
              <a:latin typeface="Arial"/>
              <a:cs typeface="Arial"/>
              <a:sym typeface="Arial"/>
            </a:endParaRPr>
          </a:p>
        </p:txBody>
      </p:sp>
      <p:grpSp>
        <p:nvGrpSpPr>
          <p:cNvPr id="23" name="Group 22"/>
          <p:cNvGrpSpPr/>
          <p:nvPr userDrawn="1"/>
        </p:nvGrpSpPr>
        <p:grpSpPr>
          <a:xfrm>
            <a:off x="260564" y="4806993"/>
            <a:ext cx="168062" cy="165867"/>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roup 25"/>
          <p:cNvGrpSpPr/>
          <p:nvPr userDrawn="1"/>
        </p:nvGrpSpPr>
        <p:grpSpPr>
          <a:xfrm flipH="1">
            <a:off x="700282" y="4806993"/>
            <a:ext cx="168062" cy="165867"/>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29" name="Straight Connector 28"/>
          <p:cNvCxnSpPr/>
          <p:nvPr userDrawn="1"/>
        </p:nvCxnSpPr>
        <p:spPr>
          <a:xfrm>
            <a:off x="414532" y="4892013"/>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28010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9" name="Picture Placeholder 3"/>
          <p:cNvSpPr>
            <a:spLocks noGrp="1"/>
          </p:cNvSpPr>
          <p:nvPr>
            <p:ph type="pic" sz="quarter" idx="12"/>
          </p:nvPr>
        </p:nvSpPr>
        <p:spPr>
          <a:xfrm>
            <a:off x="972081" y="728406"/>
            <a:ext cx="1025128" cy="1025128"/>
          </a:xfrm>
          <a:prstGeom prst="ellipse">
            <a:avLst/>
          </a:prstGeom>
          <a:ln w="57150">
            <a:solidFill>
              <a:schemeClr val="accent2"/>
            </a:solidFill>
          </a:ln>
        </p:spPr>
        <p:txBody>
          <a:bodyPr>
            <a:normAutofit/>
          </a:bodyPr>
          <a:lstStyle>
            <a:lvl1pPr>
              <a:defRPr sz="788">
                <a:solidFill>
                  <a:schemeClr val="accent5"/>
                </a:solidFill>
              </a:defRPr>
            </a:lvl1pPr>
          </a:lstStyle>
          <a:p>
            <a:r>
              <a:rPr lang="en-US" dirty="0"/>
              <a:t>Click icon to add picture</a:t>
            </a:r>
            <a:endParaRPr lang="id-ID" dirty="0"/>
          </a:p>
        </p:txBody>
      </p:sp>
      <p:sp>
        <p:nvSpPr>
          <p:cNvPr id="10" name="Picture Placeholder 3"/>
          <p:cNvSpPr>
            <a:spLocks noGrp="1"/>
          </p:cNvSpPr>
          <p:nvPr>
            <p:ph type="pic" sz="quarter" idx="13"/>
          </p:nvPr>
        </p:nvSpPr>
        <p:spPr>
          <a:xfrm>
            <a:off x="7146795" y="1708578"/>
            <a:ext cx="1025128" cy="1025128"/>
          </a:xfrm>
          <a:prstGeom prst="ellipse">
            <a:avLst/>
          </a:prstGeom>
          <a:ln w="57150">
            <a:solidFill>
              <a:schemeClr val="accent3"/>
            </a:solidFill>
          </a:ln>
        </p:spPr>
        <p:txBody>
          <a:bodyPr>
            <a:normAutofit/>
          </a:bodyPr>
          <a:lstStyle>
            <a:lvl1pPr>
              <a:defRPr sz="788">
                <a:solidFill>
                  <a:schemeClr val="accent2"/>
                </a:solidFill>
              </a:defRPr>
            </a:lvl1pPr>
          </a:lstStyle>
          <a:p>
            <a:r>
              <a:rPr lang="en-US" dirty="0"/>
              <a:t>Click icon to add picture</a:t>
            </a:r>
            <a:endParaRPr lang="id-ID" dirty="0"/>
          </a:p>
        </p:txBody>
      </p:sp>
      <p:sp>
        <p:nvSpPr>
          <p:cNvPr id="14" name="Rectangle 13"/>
          <p:cNvSpPr/>
          <p:nvPr userDrawn="1"/>
        </p:nvSpPr>
        <p:spPr>
          <a:xfrm>
            <a:off x="8646739" y="205157"/>
            <a:ext cx="346436" cy="275735"/>
          </a:xfrm>
          <a:prstGeom prst="rect">
            <a:avLst/>
          </a:prstGeom>
          <a:solidFill>
            <a:schemeClr val="accent3">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788"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5" name="Rectangle 14"/>
          <p:cNvSpPr/>
          <p:nvPr userDrawn="1"/>
        </p:nvSpPr>
        <p:spPr>
          <a:xfrm>
            <a:off x="8646739" y="480895"/>
            <a:ext cx="346436" cy="3428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788"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6" name="TextBox 15"/>
          <p:cNvSpPr txBox="1"/>
          <p:nvPr userDrawn="1"/>
        </p:nvSpPr>
        <p:spPr>
          <a:xfrm>
            <a:off x="8665907" y="228849"/>
            <a:ext cx="308098" cy="21358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788"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id-ID" sz="619" b="0" i="0" u="none" strike="noStrike" kern="0" cap="none" spc="0" normalizeH="0" baseline="0" noProof="0" dirty="0">
              <a:ln>
                <a:noFill/>
              </a:ln>
              <a:solidFill>
                <a:srgbClr val="FFFFFF"/>
              </a:solidFill>
              <a:effectLst/>
              <a:uLnTx/>
              <a:uFillTx/>
              <a:latin typeface="Arial"/>
              <a:cs typeface="Arial"/>
              <a:sym typeface="Arial"/>
            </a:endParaRPr>
          </a:p>
        </p:txBody>
      </p:sp>
      <p:grpSp>
        <p:nvGrpSpPr>
          <p:cNvPr id="24" name="Group 23"/>
          <p:cNvGrpSpPr/>
          <p:nvPr userDrawn="1"/>
        </p:nvGrpSpPr>
        <p:grpSpPr>
          <a:xfrm>
            <a:off x="260564" y="4806993"/>
            <a:ext cx="168062" cy="165867"/>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roup 26"/>
          <p:cNvGrpSpPr/>
          <p:nvPr userDrawn="1"/>
        </p:nvGrpSpPr>
        <p:grpSpPr>
          <a:xfrm flipH="1">
            <a:off x="700282" y="4806993"/>
            <a:ext cx="168062" cy="165867"/>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30" name="Straight Connector 29"/>
          <p:cNvCxnSpPr/>
          <p:nvPr userDrawn="1"/>
        </p:nvCxnSpPr>
        <p:spPr>
          <a:xfrm>
            <a:off x="414532" y="4892013"/>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91310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2" name="Rectangle 1"/>
          <p:cNvSpPr/>
          <p:nvPr userDrawn="1"/>
        </p:nvSpPr>
        <p:spPr>
          <a:xfrm>
            <a:off x="8646739" y="205157"/>
            <a:ext cx="346436" cy="275735"/>
          </a:xfrm>
          <a:prstGeom prst="rect">
            <a:avLst/>
          </a:prstGeom>
          <a:solidFill>
            <a:schemeClr val="accent3">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5" name="Rectangle 4"/>
          <p:cNvSpPr/>
          <p:nvPr userDrawn="1"/>
        </p:nvSpPr>
        <p:spPr>
          <a:xfrm>
            <a:off x="8646739" y="480895"/>
            <a:ext cx="346436" cy="34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7" name="TextBox 6"/>
          <p:cNvSpPr txBox="1"/>
          <p:nvPr userDrawn="1"/>
        </p:nvSpPr>
        <p:spPr>
          <a:xfrm>
            <a:off x="8665907" y="228849"/>
            <a:ext cx="308098" cy="21358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788"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id-ID" sz="788"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92215078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894161" y="1614488"/>
            <a:ext cx="2405063" cy="2353866"/>
          </a:xfrm>
        </p:spPr>
        <p:txBody>
          <a:bodyPr>
            <a:normAutofit/>
          </a:bodyPr>
          <a:lstStyle>
            <a:lvl1pPr>
              <a:defRPr sz="900">
                <a:solidFill>
                  <a:schemeClr val="accent2"/>
                </a:solidFill>
              </a:defRPr>
            </a:lvl1pPr>
          </a:lstStyle>
          <a:p>
            <a:r>
              <a:rPr lang="en-US" dirty="0"/>
              <a:t>Click icon to add picture</a:t>
            </a:r>
            <a:endParaRPr lang="id-ID"/>
          </a:p>
        </p:txBody>
      </p:sp>
      <p:sp>
        <p:nvSpPr>
          <p:cNvPr id="16" name="Picture Placeholder 14"/>
          <p:cNvSpPr>
            <a:spLocks noGrp="1"/>
          </p:cNvSpPr>
          <p:nvPr>
            <p:ph type="pic" sz="quarter" idx="11"/>
          </p:nvPr>
        </p:nvSpPr>
        <p:spPr>
          <a:xfrm>
            <a:off x="3365868" y="1614488"/>
            <a:ext cx="2405063" cy="2353866"/>
          </a:xfrm>
        </p:spPr>
        <p:txBody>
          <a:bodyPr>
            <a:normAutofit/>
          </a:bodyPr>
          <a:lstStyle>
            <a:lvl1pPr>
              <a:defRPr sz="900">
                <a:solidFill>
                  <a:schemeClr val="accent2"/>
                </a:solidFill>
              </a:defRPr>
            </a:lvl1pPr>
          </a:lstStyle>
          <a:p>
            <a:r>
              <a:rPr lang="en-US" dirty="0"/>
              <a:t>Click icon to add picture</a:t>
            </a:r>
            <a:endParaRPr lang="id-ID"/>
          </a:p>
        </p:txBody>
      </p:sp>
      <p:sp>
        <p:nvSpPr>
          <p:cNvPr id="17" name="Picture Placeholder 14"/>
          <p:cNvSpPr>
            <a:spLocks noGrp="1"/>
          </p:cNvSpPr>
          <p:nvPr>
            <p:ph type="pic" sz="quarter" idx="12"/>
          </p:nvPr>
        </p:nvSpPr>
        <p:spPr>
          <a:xfrm>
            <a:off x="5857445" y="1614488"/>
            <a:ext cx="2405063" cy="2353866"/>
          </a:xfrm>
        </p:spPr>
        <p:txBody>
          <a:bodyPr>
            <a:normAutofit/>
          </a:bodyPr>
          <a:lstStyle>
            <a:lvl1pPr>
              <a:defRPr sz="900">
                <a:solidFill>
                  <a:schemeClr val="accent2"/>
                </a:solidFill>
              </a:defRPr>
            </a:lvl1pPr>
          </a:lstStyle>
          <a:p>
            <a:r>
              <a:rPr lang="en-US" dirty="0"/>
              <a:t>Click icon to add picture</a:t>
            </a:r>
            <a:endParaRPr lang="id-ID"/>
          </a:p>
        </p:txBody>
      </p:sp>
      <p:sp>
        <p:nvSpPr>
          <p:cNvPr id="25" name="Rectangle 24"/>
          <p:cNvSpPr/>
          <p:nvPr userDrawn="1"/>
        </p:nvSpPr>
        <p:spPr>
          <a:xfrm>
            <a:off x="8646739" y="205157"/>
            <a:ext cx="346436" cy="2757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788"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6" name="Rectangle 25"/>
          <p:cNvSpPr/>
          <p:nvPr userDrawn="1"/>
        </p:nvSpPr>
        <p:spPr>
          <a:xfrm>
            <a:off x="8646739" y="480895"/>
            <a:ext cx="346436" cy="342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788"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7" name="TextBox 26"/>
          <p:cNvSpPr txBox="1"/>
          <p:nvPr userDrawn="1"/>
        </p:nvSpPr>
        <p:spPr>
          <a:xfrm>
            <a:off x="8665907" y="228849"/>
            <a:ext cx="308098" cy="21358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788"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id-ID" sz="619" b="0" i="0" u="none" strike="noStrike" kern="0" cap="none" spc="0" normalizeH="0" baseline="0" noProof="0" dirty="0">
              <a:ln>
                <a:noFill/>
              </a:ln>
              <a:solidFill>
                <a:srgbClr val="FFFFFF"/>
              </a:solidFill>
              <a:effectLst/>
              <a:uLnTx/>
              <a:uFillTx/>
              <a:latin typeface="Arial"/>
              <a:cs typeface="Arial"/>
              <a:sym typeface="Arial"/>
            </a:endParaRPr>
          </a:p>
        </p:txBody>
      </p:sp>
      <p:grpSp>
        <p:nvGrpSpPr>
          <p:cNvPr id="28" name="Group 27"/>
          <p:cNvGrpSpPr/>
          <p:nvPr userDrawn="1"/>
        </p:nvGrpSpPr>
        <p:grpSpPr>
          <a:xfrm>
            <a:off x="260564" y="4806993"/>
            <a:ext cx="168062" cy="165867"/>
            <a:chOff x="4328868" y="5502988"/>
            <a:chExt cx="500307" cy="493774"/>
          </a:xfrm>
        </p:grpSpPr>
        <p:sp>
          <p:nvSpPr>
            <p:cNvPr id="29" name="Freeform 2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sp>
          <p:nvSpPr>
            <p:cNvPr id="30" name="Freeform 2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Group 30"/>
          <p:cNvGrpSpPr/>
          <p:nvPr userDrawn="1"/>
        </p:nvGrpSpPr>
        <p:grpSpPr>
          <a:xfrm flipH="1">
            <a:off x="700282" y="4806993"/>
            <a:ext cx="168062" cy="165867"/>
            <a:chOff x="4328868" y="5502988"/>
            <a:chExt cx="500307" cy="493774"/>
          </a:xfrm>
        </p:grpSpPr>
        <p:sp>
          <p:nvSpPr>
            <p:cNvPr id="32" name="Freeform 3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sp>
          <p:nvSpPr>
            <p:cNvPr id="33" name="Freeform 3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34" name="Straight Connector 33"/>
          <p:cNvCxnSpPr/>
          <p:nvPr userDrawn="1"/>
        </p:nvCxnSpPr>
        <p:spPr>
          <a:xfrm>
            <a:off x="414532" y="4892013"/>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98105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9" name="Rectangle 8"/>
          <p:cNvSpPr/>
          <p:nvPr userDrawn="1"/>
        </p:nvSpPr>
        <p:spPr>
          <a:xfrm>
            <a:off x="4085946" y="0"/>
            <a:ext cx="5058054" cy="5143500"/>
          </a:xfrm>
          <a:prstGeom prst="rect">
            <a:avLst/>
          </a:prstGeom>
          <a:gradFill>
            <a:gsLst>
              <a:gs pos="0">
                <a:srgbClr val="3F244E"/>
              </a:gs>
              <a:gs pos="74000">
                <a:srgbClr val="3F244E"/>
              </a:gs>
              <a:gs pos="83000">
                <a:srgbClr val="3F244E"/>
              </a:gs>
              <a:gs pos="100000">
                <a:srgbClr val="3F24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srgbClr val="FFFFFF"/>
              </a:solidFill>
              <a:effectLst/>
              <a:uLnTx/>
              <a:uFillTx/>
              <a:latin typeface="Calibri"/>
              <a:ea typeface="+mn-ea"/>
              <a:cs typeface="+mn-cs"/>
              <a:sym typeface="Arial"/>
            </a:endParaRPr>
          </a:p>
        </p:txBody>
      </p:sp>
    </p:spTree>
    <p:extLst>
      <p:ext uri="{BB962C8B-B14F-4D97-AF65-F5344CB8AC3E}">
        <p14:creationId xmlns:p14="http://schemas.microsoft.com/office/powerpoint/2010/main" val="238612576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9" name="Rectangle 8"/>
          <p:cNvSpPr/>
          <p:nvPr userDrawn="1"/>
        </p:nvSpPr>
        <p:spPr>
          <a:xfrm>
            <a:off x="0" y="0"/>
            <a:ext cx="6172200" cy="5143500"/>
          </a:xfrm>
          <a:prstGeom prst="rect">
            <a:avLst/>
          </a:prstGeom>
          <a:gradFill>
            <a:gsLst>
              <a:gs pos="0">
                <a:srgbClr val="3F244E"/>
              </a:gs>
              <a:gs pos="74000">
                <a:srgbClr val="3F244E"/>
              </a:gs>
              <a:gs pos="83000">
                <a:srgbClr val="3F244E"/>
              </a:gs>
              <a:gs pos="100000">
                <a:srgbClr val="3F24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srgbClr val="FFFFFF"/>
              </a:solidFill>
              <a:effectLst/>
              <a:uLnTx/>
              <a:uFillTx/>
              <a:latin typeface="Calibri"/>
              <a:ea typeface="+mn-ea"/>
              <a:cs typeface="+mn-cs"/>
              <a:sym typeface="Arial"/>
            </a:endParaRPr>
          </a:p>
        </p:txBody>
      </p:sp>
    </p:spTree>
    <p:extLst>
      <p:ext uri="{BB962C8B-B14F-4D97-AF65-F5344CB8AC3E}">
        <p14:creationId xmlns:p14="http://schemas.microsoft.com/office/powerpoint/2010/main" val="190640938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51850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45782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theme" Target="../theme/theme3.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FBC63-C649-42C3-9C85-0F873F8F0B35}" type="datetimeFigureOut">
              <a:rPr lang="id-ID" smtClean="0"/>
              <a:t>07/08/2019</a:t>
            </a:fld>
            <a:endParaRPr lang="id-ID"/>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76DFD3-2AF0-4B06-81C8-CF1C6F54D29C}" type="slidenum">
              <a:rPr lang="id-ID" smtClean="0"/>
              <a:t>‹#›</a:t>
            </a:fld>
            <a:endParaRPr lang="id-ID"/>
          </a:p>
        </p:txBody>
      </p:sp>
    </p:spTree>
    <p:extLst>
      <p:ext uri="{BB962C8B-B14F-4D97-AF65-F5344CB8AC3E}">
        <p14:creationId xmlns:p14="http://schemas.microsoft.com/office/powerpoint/2010/main" val="27995421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Lst>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6"/>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3FBC63-C649-42C3-9C85-0F873F8F0B35}" type="datetimeFigureOut">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07/08/2019</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5" name="Footer Placeholder 4"/>
          <p:cNvSpPr>
            <a:spLocks noGrp="1"/>
          </p:cNvSpPr>
          <p:nvPr>
            <p:ph type="ftr" sz="quarter" idx="3"/>
          </p:nvPr>
        </p:nvSpPr>
        <p:spPr>
          <a:xfrm>
            <a:off x="3028950" y="4767266"/>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6" name="Slide Number Placeholder 5"/>
          <p:cNvSpPr>
            <a:spLocks noGrp="1"/>
          </p:cNvSpPr>
          <p:nvPr>
            <p:ph type="sldNum" sz="quarter" idx="4"/>
          </p:nvPr>
        </p:nvSpPr>
        <p:spPr>
          <a:xfrm>
            <a:off x="6457950" y="4767266"/>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76DFD3-2AF0-4B06-81C8-CF1C6F54D29C}" type="slidenum">
              <a:rPr kumimoji="0" lang="id-ID" sz="675"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675" b="0" i="0" u="none" strike="noStrike" kern="0" cap="none" spc="0" normalizeH="0" baseline="0" noProof="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128184137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Lst>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www.lsu.edu/geauxforward" TargetMode="External"/><Relationship Id="rId2" Type="http://schemas.openxmlformats.org/officeDocument/2006/relationships/hyperlink" Target="mailto:geauxforward@lsu.edu" TargetMode="External"/><Relationship Id="rId1" Type="http://schemas.openxmlformats.org/officeDocument/2006/relationships/slideLayout" Target="../slideLayouts/slideLayout12.xml"/><Relationship Id="rId4" Type="http://schemas.openxmlformats.org/officeDocument/2006/relationships/hyperlink" Target="mailto:tomglenn@lsu.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hyperlink" Target="http://www.lsu.edu/geauxforward/student-financials.php" TargetMode="External"/><Relationship Id="rId3" Type="http://schemas.openxmlformats.org/officeDocument/2006/relationships/hyperlink" Target="http://www.lsu.edu/geauxforward/campus-engagement.php" TargetMode="External"/><Relationship Id="rId7" Type="http://schemas.openxmlformats.org/officeDocument/2006/relationships/hyperlink" Target="http://www.lsu.edu/geauxforward/financial-aid.php"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hyperlink" Target="http://www.lsu.edu/geauxforward/admissions.php" TargetMode="External"/><Relationship Id="rId5" Type="http://schemas.openxmlformats.org/officeDocument/2006/relationships/hyperlink" Target="http://www.lsu.edu/geauxforward/recruiting.php" TargetMode="External"/><Relationship Id="rId10" Type="http://schemas.openxmlformats.org/officeDocument/2006/relationships/hyperlink" Target="http://www.lsu.edu/geauxforward/student-records.php" TargetMode="External"/><Relationship Id="rId4" Type="http://schemas.openxmlformats.org/officeDocument/2006/relationships/hyperlink" Target="http://www.lsu.edu/geauxforward/academic-foundation.php" TargetMode="External"/><Relationship Id="rId9" Type="http://schemas.openxmlformats.org/officeDocument/2006/relationships/hyperlink" Target="http://www.lsu.edu/geauxforward/academic-advising.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descr="white cloud against blue sky"/>
          <p:cNvPicPr preferRelativeResize="0"/>
          <p:nvPr/>
        </p:nvPicPr>
        <p:blipFill rotWithShape="1">
          <a:blip r:embed="rId3">
            <a:alphaModFix/>
          </a:blip>
          <a:srcRect/>
          <a:stretch/>
        </p:blipFill>
        <p:spPr>
          <a:xfrm>
            <a:off x="0" y="-27990"/>
            <a:ext cx="9088016" cy="4730619"/>
          </a:xfrm>
          <a:prstGeom prst="rect">
            <a:avLst/>
          </a:prstGeom>
          <a:solidFill>
            <a:srgbClr val="D9EEFF"/>
          </a:solidFill>
          <a:ln>
            <a:noFill/>
          </a:ln>
        </p:spPr>
      </p:pic>
      <p:sp>
        <p:nvSpPr>
          <p:cNvPr id="130" name="Shape 130">
            <a:extLst>
              <a:ext uri="{C183D7F6-B498-43B3-948B-1728B52AA6E4}">
                <adec:decorative xmlns:adec="http://schemas.microsoft.com/office/drawing/2017/decorative" val="1"/>
              </a:ext>
            </a:extLst>
          </p:cNvPr>
          <p:cNvSpPr/>
          <p:nvPr/>
        </p:nvSpPr>
        <p:spPr>
          <a:xfrm>
            <a:off x="-285750" y="-1417961"/>
            <a:ext cx="138548" cy="276999"/>
          </a:xfrm>
          <a:prstGeom prst="rect">
            <a:avLst/>
          </a:prstGeom>
          <a:noFill/>
          <a:ln>
            <a:noFill/>
          </a:ln>
        </p:spPr>
        <p:txBody>
          <a:bodyPr lIns="68575" tIns="34275" rIns="68575" bIns="34275" anchor="ctr" anchorCtr="0">
            <a:noAutofit/>
          </a:bodyPr>
          <a:lstStyle/>
          <a:p>
            <a:pPr marL="0" marR="0" lvl="0" indent="0" algn="l" rtl="0">
              <a:spcBef>
                <a:spcPts val="0"/>
              </a:spcBef>
              <a:buNone/>
            </a:pPr>
            <a:endParaRPr sz="1400" dirty="0">
              <a:solidFill>
                <a:schemeClr val="dk1"/>
              </a:solidFill>
              <a:latin typeface="Calibri"/>
              <a:ea typeface="Calibri"/>
              <a:cs typeface="Calibri"/>
              <a:sym typeface="Calibri"/>
            </a:endParaRPr>
          </a:p>
        </p:txBody>
      </p:sp>
      <p:sp>
        <p:nvSpPr>
          <p:cNvPr id="3" name="Title 2">
            <a:extLst>
              <a:ext uri="{FF2B5EF4-FFF2-40B4-BE49-F238E27FC236}">
                <a16:creationId xmlns:a16="http://schemas.microsoft.com/office/drawing/2014/main" id="{C988179B-09ED-44F6-A973-946E593E922A}"/>
              </a:ext>
            </a:extLst>
          </p:cNvPr>
          <p:cNvSpPr>
            <a:spLocks noGrp="1"/>
          </p:cNvSpPr>
          <p:nvPr>
            <p:ph type="title"/>
          </p:nvPr>
        </p:nvSpPr>
        <p:spPr/>
        <p:txBody>
          <a:bodyPr/>
          <a:lstStyle/>
          <a:p>
            <a:pPr lvl="0"/>
            <a:r>
              <a:rPr lang="en-US" sz="3600" b="1" dirty="0">
                <a:solidFill>
                  <a:srgbClr val="461D7C"/>
                </a:solidFill>
                <a:latin typeface="Open Sans"/>
                <a:ea typeface="Open Sans"/>
                <a:cs typeface="Open Sans"/>
                <a:sym typeface="Open Sans"/>
              </a:rPr>
              <a:t>LSU A&amp;M Faculty Senate</a:t>
            </a:r>
            <a:br>
              <a:rPr lang="en-US" sz="3600" b="1" dirty="0">
                <a:solidFill>
                  <a:srgbClr val="461D7C"/>
                </a:solidFill>
                <a:latin typeface="Open Sans"/>
                <a:ea typeface="Open Sans"/>
                <a:cs typeface="Open Sans"/>
                <a:sym typeface="Open Sans"/>
              </a:rPr>
            </a:br>
            <a:br>
              <a:rPr lang="en-US" sz="3600" b="1" dirty="0">
                <a:solidFill>
                  <a:srgbClr val="461D7C"/>
                </a:solidFill>
                <a:latin typeface="Open Sans"/>
                <a:ea typeface="Open Sans"/>
                <a:cs typeface="Open Sans"/>
                <a:sym typeface="Open Sans"/>
              </a:rPr>
            </a:br>
            <a:r>
              <a:rPr lang="en-US" sz="3600" b="1" dirty="0">
                <a:solidFill>
                  <a:srgbClr val="461D7C"/>
                </a:solidFill>
                <a:latin typeface="Open Sans"/>
                <a:ea typeface="Open Sans"/>
                <a:cs typeface="Open Sans"/>
                <a:sym typeface="Open Sans"/>
              </a:rPr>
              <a:t>Student Systems Modernization Project Update</a:t>
            </a:r>
            <a:endParaRPr lang="en-US" sz="3600" dirty="0"/>
          </a:p>
        </p:txBody>
      </p:sp>
      <p:sp>
        <p:nvSpPr>
          <p:cNvPr id="131" name="Shape 131"/>
          <p:cNvSpPr txBox="1">
            <a:spLocks noGrp="1"/>
          </p:cNvSpPr>
          <p:nvPr>
            <p:ph type="body" idx="1"/>
          </p:nvPr>
        </p:nvSpPr>
        <p:spPr/>
        <p:txBody>
          <a:bodyPr/>
          <a:lstStyle/>
          <a:p>
            <a:pPr lvl="0"/>
            <a:endParaRPr lang="en-US" dirty="0"/>
          </a:p>
          <a:p>
            <a:pPr lvl="0"/>
            <a:r>
              <a:rPr lang="en-US" dirty="0"/>
              <a:t>October 22</a:t>
            </a:r>
            <a:r>
              <a:rPr lang="en-US" dirty="0">
                <a:sym typeface="Calibri"/>
              </a:rPr>
              <a:t>, 2018</a:t>
            </a:r>
          </a:p>
        </p:txBody>
      </p:sp>
      <p:pic>
        <p:nvPicPr>
          <p:cNvPr id="132" name="Shape 132" descr="LSU logo"/>
          <p:cNvPicPr preferRelativeResize="0"/>
          <p:nvPr/>
        </p:nvPicPr>
        <p:blipFill rotWithShape="1">
          <a:blip r:embed="rId4">
            <a:alphaModFix/>
          </a:blip>
          <a:srcRect t="1548" b="5563"/>
          <a:stretch/>
        </p:blipFill>
        <p:spPr>
          <a:xfrm>
            <a:off x="7382846" y="4094923"/>
            <a:ext cx="1637886" cy="477078"/>
          </a:xfrm>
          <a:prstGeom prst="rect">
            <a:avLst/>
          </a:prstGeom>
          <a:noFill/>
          <a:ln>
            <a:noFill/>
          </a:ln>
          <a:effec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66861" y="273850"/>
            <a:ext cx="8977139" cy="727260"/>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buClr>
                <a:srgbClr val="461D7C"/>
              </a:buClr>
              <a:buSzPct val="25000"/>
              <a:buFont typeface="Calibri"/>
              <a:buNone/>
            </a:pPr>
            <a:r>
              <a:rPr lang="en" sz="3600" b="1" dirty="0">
                <a:solidFill>
                  <a:srgbClr val="461D7C"/>
                </a:solidFill>
              </a:rPr>
              <a:t>Business Process Mapping (BPM) Spring 2018</a:t>
            </a:r>
            <a:br>
              <a:rPr lang="en" sz="3600" b="1" dirty="0">
                <a:solidFill>
                  <a:srgbClr val="461D7C"/>
                </a:solidFill>
              </a:rPr>
            </a:br>
            <a:r>
              <a:rPr lang="en" sz="3600" b="1" dirty="0">
                <a:solidFill>
                  <a:srgbClr val="461D7C"/>
                </a:solidFill>
              </a:rPr>
              <a:t>How do we do our jobs?</a:t>
            </a:r>
          </a:p>
        </p:txBody>
      </p:sp>
      <p:sp>
        <p:nvSpPr>
          <p:cNvPr id="162" name="Shape 162"/>
          <p:cNvSpPr txBox="1">
            <a:spLocks noGrp="1"/>
          </p:cNvSpPr>
          <p:nvPr>
            <p:ph type="body" idx="1"/>
          </p:nvPr>
        </p:nvSpPr>
        <p:spPr>
          <a:xfrm>
            <a:off x="114301" y="866274"/>
            <a:ext cx="8916234" cy="3766344"/>
          </a:xfrm>
          <a:prstGeom prst="rect">
            <a:avLst/>
          </a:prstGeom>
          <a:noFill/>
          <a:ln>
            <a:noFill/>
          </a:ln>
        </p:spPr>
        <p:txBody>
          <a:bodyPr lIns="68575" tIns="34275" rIns="68575" bIns="34275" anchor="t" anchorCtr="0">
            <a:noAutofit/>
          </a:bodyPr>
          <a:lstStyle/>
          <a:p>
            <a:pPr marL="349250" lvl="2" indent="0">
              <a:spcBef>
                <a:spcPts val="0"/>
              </a:spcBef>
              <a:spcAft>
                <a:spcPts val="0"/>
              </a:spcAft>
              <a:buNone/>
            </a:pPr>
            <a:endParaRPr lang="en" sz="2400" dirty="0"/>
          </a:p>
          <a:p>
            <a:pPr marL="692150" lvl="2" indent="-342900">
              <a:spcBef>
                <a:spcPts val="0"/>
              </a:spcBef>
              <a:spcAft>
                <a:spcPts val="0"/>
              </a:spcAft>
            </a:pPr>
            <a:r>
              <a:rPr lang="en" sz="2400" dirty="0"/>
              <a:t>Transforming Solutions Inc. (TSI) consultants and Geaux Forward Project staff worked with campus offices with the Business Process Mapping activities</a:t>
            </a:r>
          </a:p>
          <a:p>
            <a:pPr marL="692150" lvl="2" indent="-342900">
              <a:spcBef>
                <a:spcPts val="0"/>
              </a:spcBef>
              <a:spcAft>
                <a:spcPts val="0"/>
              </a:spcAft>
            </a:pPr>
            <a:r>
              <a:rPr lang="en" sz="2400" dirty="0"/>
              <a:t>The process for Business Process Mapping includes 3 stages: </a:t>
            </a:r>
          </a:p>
          <a:p>
            <a:pPr marL="1149350" lvl="3" indent="-457200">
              <a:spcBef>
                <a:spcPts val="0"/>
              </a:spcBef>
              <a:spcAft>
                <a:spcPts val="0"/>
              </a:spcAft>
              <a:buFont typeface="+mj-lt"/>
              <a:buAutoNum type="arabicPeriod"/>
            </a:pPr>
            <a:r>
              <a:rPr lang="en" sz="2300" dirty="0"/>
              <a:t>Current State </a:t>
            </a:r>
          </a:p>
          <a:p>
            <a:pPr marL="1149350" lvl="3" indent="-457200">
              <a:spcBef>
                <a:spcPts val="0"/>
              </a:spcBef>
              <a:spcAft>
                <a:spcPts val="0"/>
              </a:spcAft>
              <a:buFont typeface="+mj-lt"/>
              <a:buAutoNum type="arabicPeriod"/>
            </a:pPr>
            <a:r>
              <a:rPr lang="en" sz="2300" dirty="0"/>
              <a:t>Analysis of Current State</a:t>
            </a:r>
          </a:p>
          <a:p>
            <a:pPr marL="1835150" lvl="5" indent="-457200">
              <a:spcBef>
                <a:spcPts val="0"/>
              </a:spcBef>
              <a:spcAft>
                <a:spcPts val="0"/>
              </a:spcAft>
              <a:buFont typeface="Courier New" panose="02070309020205020404" pitchFamily="49" charset="0"/>
              <a:buChar char="o"/>
            </a:pPr>
            <a:r>
              <a:rPr lang="en" sz="2000" dirty="0"/>
              <a:t>Why does this activity exist?</a:t>
            </a:r>
          </a:p>
          <a:p>
            <a:pPr marL="1835150" lvl="5" indent="-457200">
              <a:spcBef>
                <a:spcPts val="0"/>
              </a:spcBef>
              <a:spcAft>
                <a:spcPts val="0"/>
              </a:spcAft>
              <a:buFont typeface="Courier New" panose="02070309020205020404" pitchFamily="49" charset="0"/>
              <a:buChar char="o"/>
            </a:pPr>
            <a:r>
              <a:rPr lang="en" sz="2000" dirty="0"/>
              <a:t>Does this activity add value?</a:t>
            </a:r>
          </a:p>
          <a:p>
            <a:pPr marL="1835150" lvl="5" indent="-457200">
              <a:spcBef>
                <a:spcPts val="0"/>
              </a:spcBef>
              <a:spcAft>
                <a:spcPts val="0"/>
              </a:spcAft>
              <a:buFont typeface="Courier New" panose="02070309020205020404" pitchFamily="49" charset="0"/>
              <a:buChar char="o"/>
            </a:pPr>
            <a:r>
              <a:rPr lang="en" sz="2000" dirty="0"/>
              <a:t>What steps could be added/eliminated to prevent problems?</a:t>
            </a:r>
          </a:p>
          <a:p>
            <a:pPr marL="1149350" lvl="3" indent="-457200">
              <a:spcBef>
                <a:spcPts val="0"/>
              </a:spcBef>
              <a:spcAft>
                <a:spcPts val="0"/>
              </a:spcAft>
              <a:buFont typeface="+mj-lt"/>
              <a:buAutoNum type="arabicPeriod"/>
            </a:pPr>
            <a:r>
              <a:rPr lang="en" sz="2300" dirty="0"/>
              <a:t>Future State (aided with some knowledge of the student information system vendor)</a:t>
            </a:r>
          </a:p>
        </p:txBody>
      </p:sp>
    </p:spTree>
    <p:extLst>
      <p:ext uri="{BB962C8B-B14F-4D97-AF65-F5344CB8AC3E}">
        <p14:creationId xmlns:p14="http://schemas.microsoft.com/office/powerpoint/2010/main" val="187995757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66861" y="273850"/>
            <a:ext cx="8977139" cy="701106"/>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buClr>
                <a:srgbClr val="461D7C"/>
              </a:buClr>
              <a:buSzPct val="25000"/>
              <a:buFont typeface="Calibri"/>
              <a:buNone/>
            </a:pPr>
            <a:r>
              <a:rPr lang="en" sz="4000" b="1" dirty="0">
                <a:solidFill>
                  <a:srgbClr val="461D7C"/>
                </a:solidFill>
              </a:rPr>
              <a:t>Business Process Mapping Summary</a:t>
            </a:r>
          </a:p>
        </p:txBody>
      </p:sp>
      <p:sp>
        <p:nvSpPr>
          <p:cNvPr id="162" name="Shape 162"/>
          <p:cNvSpPr txBox="1">
            <a:spLocks noGrp="1"/>
          </p:cNvSpPr>
          <p:nvPr>
            <p:ph type="body" idx="1"/>
          </p:nvPr>
        </p:nvSpPr>
        <p:spPr>
          <a:xfrm>
            <a:off x="166861" y="1045029"/>
            <a:ext cx="8863673" cy="3630487"/>
          </a:xfrm>
          <a:prstGeom prst="rect">
            <a:avLst/>
          </a:prstGeom>
          <a:noFill/>
          <a:ln>
            <a:noFill/>
          </a:ln>
        </p:spPr>
        <p:txBody>
          <a:bodyPr lIns="68575" tIns="34275" rIns="68575" bIns="34275" anchor="t" anchorCtr="0">
            <a:noAutofit/>
          </a:bodyPr>
          <a:lstStyle/>
          <a:p>
            <a:pPr marL="692150" lvl="2" indent="-342900">
              <a:spcBef>
                <a:spcPts val="0"/>
              </a:spcBef>
              <a:spcAft>
                <a:spcPts val="0"/>
              </a:spcAft>
            </a:pPr>
            <a:r>
              <a:rPr lang="en" sz="2400" dirty="0"/>
              <a:t>Business Process Mapping with Transforming Solutions Inc (TSI)</a:t>
            </a:r>
          </a:p>
          <a:p>
            <a:pPr marL="692150" lvl="2" indent="-342900">
              <a:spcBef>
                <a:spcPts val="0"/>
              </a:spcBef>
              <a:spcAft>
                <a:spcPts val="0"/>
              </a:spcAft>
            </a:pPr>
            <a:endParaRPr lang="en" sz="2400" dirty="0"/>
          </a:p>
          <a:p>
            <a:pPr marL="692150" lvl="2" indent="-342900">
              <a:spcBef>
                <a:spcPts val="0"/>
              </a:spcBef>
              <a:spcAft>
                <a:spcPts val="0"/>
              </a:spcAft>
            </a:pPr>
            <a:r>
              <a:rPr lang="en" sz="2400" dirty="0"/>
              <a:t>164 Current State &amp; Analysis Business Process Mapping meetings (2 hours per meeting)</a:t>
            </a:r>
          </a:p>
          <a:p>
            <a:pPr marL="692150" lvl="2" indent="-342900">
              <a:spcBef>
                <a:spcPts val="0"/>
              </a:spcBef>
              <a:spcAft>
                <a:spcPts val="0"/>
              </a:spcAft>
              <a:buClr>
                <a:srgbClr val="000000"/>
              </a:buClr>
            </a:pPr>
            <a:r>
              <a:rPr lang="en" sz="2400" dirty="0">
                <a:solidFill>
                  <a:srgbClr val="000000"/>
                </a:solidFill>
              </a:rPr>
              <a:t>We have completed the Current State &amp; Analysis Business Process Mapping sessions for all </a:t>
            </a:r>
            <a:r>
              <a:rPr lang="en" sz="2400" dirty="0"/>
              <a:t>4 campuses</a:t>
            </a:r>
          </a:p>
          <a:p>
            <a:pPr marL="692150" lvl="2" indent="-342900">
              <a:spcBef>
                <a:spcPts val="0"/>
              </a:spcBef>
              <a:spcAft>
                <a:spcPts val="0"/>
              </a:spcAft>
            </a:pPr>
            <a:r>
              <a:rPr lang="en" sz="2400" dirty="0"/>
              <a:t>328 total hours of contact with stakeholders across the 4 campuses</a:t>
            </a:r>
          </a:p>
          <a:p>
            <a:pPr marL="692150" lvl="2" indent="-342900">
              <a:spcBef>
                <a:spcPts val="0"/>
              </a:spcBef>
              <a:spcAft>
                <a:spcPts val="0"/>
              </a:spcAft>
            </a:pPr>
            <a:r>
              <a:rPr lang="en" sz="2400" dirty="0"/>
              <a:t>348 Current State Business Process Maps                            </a:t>
            </a:r>
          </a:p>
          <a:p>
            <a:pPr marL="349250" lvl="2" indent="0">
              <a:spcBef>
                <a:spcPts val="0"/>
              </a:spcBef>
              <a:spcAft>
                <a:spcPts val="0"/>
              </a:spcAft>
              <a:buNone/>
            </a:pPr>
            <a:r>
              <a:rPr lang="en" sz="2400" dirty="0"/>
              <a:t> </a:t>
            </a:r>
          </a:p>
        </p:txBody>
      </p:sp>
    </p:spTree>
    <p:extLst>
      <p:ext uri="{BB962C8B-B14F-4D97-AF65-F5344CB8AC3E}">
        <p14:creationId xmlns:p14="http://schemas.microsoft.com/office/powerpoint/2010/main" val="352048021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2" y="210553"/>
            <a:ext cx="8891337" cy="499310"/>
          </a:xfrm>
        </p:spPr>
        <p:txBody>
          <a:bodyPr/>
          <a:lstStyle/>
          <a:p>
            <a:pPr algn="ctr"/>
            <a:r>
              <a:rPr lang="en-US" sz="2800" dirty="0"/>
              <a:t>Business Process Maps by Functional Area and Campus</a:t>
            </a:r>
          </a:p>
        </p:txBody>
      </p:sp>
      <p:graphicFrame>
        <p:nvGraphicFramePr>
          <p:cNvPr id="4" name="Table 3"/>
          <p:cNvGraphicFramePr>
            <a:graphicFrameLocks noGrp="1"/>
          </p:cNvGraphicFramePr>
          <p:nvPr>
            <p:extLst>
              <p:ext uri="{D42A27DB-BD31-4B8C-83A1-F6EECF244321}">
                <p14:modId xmlns:p14="http://schemas.microsoft.com/office/powerpoint/2010/main" val="87811560"/>
              </p:ext>
            </p:extLst>
          </p:nvPr>
        </p:nvGraphicFramePr>
        <p:xfrm>
          <a:off x="655721" y="848222"/>
          <a:ext cx="7928811" cy="3717969"/>
        </p:xfrm>
        <a:graphic>
          <a:graphicData uri="http://schemas.openxmlformats.org/drawingml/2006/table">
            <a:tbl>
              <a:tblPr firstRow="1"/>
              <a:tblGrid>
                <a:gridCol w="4106259">
                  <a:extLst>
                    <a:ext uri="{9D8B030D-6E8A-4147-A177-3AD203B41FA5}">
                      <a16:colId xmlns:a16="http://schemas.microsoft.com/office/drawing/2014/main" val="970280281"/>
                    </a:ext>
                  </a:extLst>
                </a:gridCol>
                <a:gridCol w="955638">
                  <a:extLst>
                    <a:ext uri="{9D8B030D-6E8A-4147-A177-3AD203B41FA5}">
                      <a16:colId xmlns:a16="http://schemas.microsoft.com/office/drawing/2014/main" val="4285190898"/>
                    </a:ext>
                  </a:extLst>
                </a:gridCol>
                <a:gridCol w="955638">
                  <a:extLst>
                    <a:ext uri="{9D8B030D-6E8A-4147-A177-3AD203B41FA5}">
                      <a16:colId xmlns:a16="http://schemas.microsoft.com/office/drawing/2014/main" val="1758427570"/>
                    </a:ext>
                  </a:extLst>
                </a:gridCol>
                <a:gridCol w="955638">
                  <a:extLst>
                    <a:ext uri="{9D8B030D-6E8A-4147-A177-3AD203B41FA5}">
                      <a16:colId xmlns:a16="http://schemas.microsoft.com/office/drawing/2014/main" val="1130269137"/>
                    </a:ext>
                  </a:extLst>
                </a:gridCol>
                <a:gridCol w="955638">
                  <a:extLst>
                    <a:ext uri="{9D8B030D-6E8A-4147-A177-3AD203B41FA5}">
                      <a16:colId xmlns:a16="http://schemas.microsoft.com/office/drawing/2014/main" val="105337799"/>
                    </a:ext>
                  </a:extLst>
                </a:gridCol>
              </a:tblGrid>
              <a:tr h="268397">
                <a:tc>
                  <a:txBody>
                    <a:bodyPr/>
                    <a:lstStyle/>
                    <a:p>
                      <a:pPr algn="l" fontAlgn="b"/>
                      <a:r>
                        <a:rPr lang="en-US" sz="1600" b="0" i="0" u="none" strike="noStrike" dirty="0">
                          <a:solidFill>
                            <a:srgbClr val="000000"/>
                          </a:solidFill>
                          <a:effectLst/>
                          <a:latin typeface="Calibri" panose="020F0502020204030204" pitchFamily="34" charset="0"/>
                        </a:rPr>
                        <a:t>Functional Area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LSUA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LSUE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LSUS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LSU A&amp;M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625333"/>
                  </a:ext>
                </a:extLst>
              </a:tr>
              <a:tr h="268397">
                <a:tc>
                  <a:txBody>
                    <a:bodyPr/>
                    <a:lstStyle/>
                    <a:p>
                      <a:pPr algn="l" fontAlgn="b"/>
                      <a:r>
                        <a:rPr lang="en-US" sz="1600" b="0" i="0" u="none" strike="noStrike" dirty="0">
                          <a:solidFill>
                            <a:srgbClr val="000000"/>
                          </a:solidFill>
                          <a:effectLst/>
                          <a:latin typeface="Calibri" panose="020F0502020204030204" pitchFamily="34" charset="0"/>
                        </a:rPr>
                        <a:t>Admissions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187233"/>
                  </a:ext>
                </a:extLst>
              </a:tr>
              <a:tr h="268397">
                <a:tc>
                  <a:txBody>
                    <a:bodyPr/>
                    <a:lstStyle/>
                    <a:p>
                      <a:pPr algn="l" fontAlgn="b"/>
                      <a:r>
                        <a:rPr lang="en-US" sz="1600" b="0" i="0" u="none" strike="noStrike" dirty="0">
                          <a:solidFill>
                            <a:srgbClr val="000000"/>
                          </a:solidFill>
                          <a:effectLst/>
                          <a:latin typeface="Calibri" panose="020F0502020204030204" pitchFamily="34" charset="0"/>
                        </a:rPr>
                        <a:t>Advising &amp; Degree Audit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746376"/>
                  </a:ext>
                </a:extLst>
              </a:tr>
              <a:tr h="268397">
                <a:tc>
                  <a:txBody>
                    <a:bodyPr/>
                    <a:lstStyle/>
                    <a:p>
                      <a:pPr algn="l" fontAlgn="b"/>
                      <a:r>
                        <a:rPr lang="en-US" sz="1600" b="0" i="0" u="none" strike="noStrike" dirty="0">
                          <a:solidFill>
                            <a:srgbClr val="000000"/>
                          </a:solidFill>
                          <a:effectLst/>
                          <a:latin typeface="Calibri" panose="020F0502020204030204" pitchFamily="34" charset="0"/>
                        </a:rPr>
                        <a:t>Bursar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694224"/>
                  </a:ext>
                </a:extLst>
              </a:tr>
              <a:tr h="268397">
                <a:tc>
                  <a:txBody>
                    <a:bodyPr/>
                    <a:lstStyle/>
                    <a:p>
                      <a:pPr algn="l" fontAlgn="b"/>
                      <a:r>
                        <a:rPr lang="en-US" sz="1600" b="0" i="0" u="none" strike="noStrike" dirty="0">
                          <a:solidFill>
                            <a:srgbClr val="000000"/>
                          </a:solidFill>
                          <a:effectLst/>
                          <a:latin typeface="Calibri" panose="020F0502020204030204" pitchFamily="34" charset="0"/>
                        </a:rPr>
                        <a:t>Financial Aid &amp; Scholarships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948652"/>
                  </a:ext>
                </a:extLst>
              </a:tr>
              <a:tr h="268397">
                <a:tc>
                  <a:txBody>
                    <a:bodyPr/>
                    <a:lstStyle/>
                    <a:p>
                      <a:pPr algn="l" fontAlgn="b"/>
                      <a:r>
                        <a:rPr lang="en-US" sz="1600" b="0" i="0" u="none" strike="noStrike" dirty="0">
                          <a:solidFill>
                            <a:srgbClr val="000000"/>
                          </a:solidFill>
                          <a:effectLst/>
                          <a:latin typeface="Calibri" panose="020F0502020204030204" pitchFamily="34" charset="0"/>
                        </a:rPr>
                        <a:t>Graduate School </a:t>
                      </a:r>
                    </a:p>
                    <a:p>
                      <a:pPr algn="l" fontAlgn="b"/>
                      <a:r>
                        <a:rPr lang="en-US" sz="1600" b="0" i="0" u="none" strike="noStrike" dirty="0">
                          <a:solidFill>
                            <a:srgbClr val="000000"/>
                          </a:solidFill>
                          <a:effectLst/>
                          <a:latin typeface="Calibri" panose="020F0502020204030204" pitchFamily="34" charset="0"/>
                        </a:rPr>
                        <a:t>(Enrollment: LSU A&amp;M = 18%, LSUS = 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134655"/>
                  </a:ext>
                </a:extLst>
              </a:tr>
              <a:tr h="268397">
                <a:tc>
                  <a:txBody>
                    <a:bodyPr/>
                    <a:lstStyle/>
                    <a:p>
                      <a:pPr algn="l" fontAlgn="b"/>
                      <a:r>
                        <a:rPr lang="en-US" sz="1600" b="0" i="0" u="none" strike="noStrike" dirty="0">
                          <a:solidFill>
                            <a:srgbClr val="000000"/>
                          </a:solidFill>
                          <a:effectLst/>
                          <a:latin typeface="Calibri" panose="020F0502020204030204" pitchFamily="34" charset="0"/>
                        </a:rPr>
                        <a:t>International &amp; Global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465320"/>
                  </a:ext>
                </a:extLst>
              </a:tr>
              <a:tr h="268397">
                <a:tc>
                  <a:txBody>
                    <a:bodyPr/>
                    <a:lstStyle/>
                    <a:p>
                      <a:pPr algn="l" fontAlgn="b"/>
                      <a:r>
                        <a:rPr lang="en-US" sz="1600" b="0" i="0" u="none" strike="noStrike" dirty="0">
                          <a:solidFill>
                            <a:srgbClr val="000000"/>
                          </a:solidFill>
                          <a:effectLst/>
                          <a:latin typeface="Calibri" panose="020F0502020204030204" pitchFamily="34" charset="0"/>
                        </a:rPr>
                        <a:t>Law &amp; Vet med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997199"/>
                  </a:ext>
                </a:extLst>
              </a:tr>
              <a:tr h="268397">
                <a:tc>
                  <a:txBody>
                    <a:bodyPr/>
                    <a:lstStyle/>
                    <a:p>
                      <a:pPr algn="l" fontAlgn="b"/>
                      <a:r>
                        <a:rPr lang="en-US" sz="1600" b="0" i="0" u="none" strike="noStrike" dirty="0">
                          <a:solidFill>
                            <a:srgbClr val="000000"/>
                          </a:solidFill>
                          <a:effectLst/>
                          <a:latin typeface="Calibri" panose="020F0502020204030204" pitchFamily="34" charset="0"/>
                        </a:rPr>
                        <a:t>Online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375616"/>
                  </a:ext>
                </a:extLst>
              </a:tr>
              <a:tr h="268397">
                <a:tc>
                  <a:txBody>
                    <a:bodyPr/>
                    <a:lstStyle/>
                    <a:p>
                      <a:pPr algn="l" fontAlgn="b"/>
                      <a:r>
                        <a:rPr lang="en-US" sz="1600" b="0" i="0" u="none" strike="noStrike" dirty="0">
                          <a:solidFill>
                            <a:srgbClr val="000000"/>
                          </a:solidFill>
                          <a:effectLst/>
                          <a:latin typeface="Calibri" panose="020F0502020204030204" pitchFamily="34" charset="0"/>
                        </a:rPr>
                        <a:t>Orientation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341923"/>
                  </a:ext>
                </a:extLst>
              </a:tr>
              <a:tr h="268397">
                <a:tc>
                  <a:txBody>
                    <a:bodyPr/>
                    <a:lstStyle/>
                    <a:p>
                      <a:pPr algn="l" fontAlgn="b"/>
                      <a:r>
                        <a:rPr lang="en-US" sz="1600" b="0" i="0" u="none" strike="noStrike" dirty="0">
                          <a:solidFill>
                            <a:srgbClr val="000000"/>
                          </a:solidFill>
                          <a:effectLst/>
                          <a:latin typeface="Calibri" panose="020F0502020204030204" pitchFamily="34" charset="0"/>
                        </a:rPr>
                        <a:t>Recruiting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561117"/>
                  </a:ext>
                </a:extLst>
              </a:tr>
              <a:tr h="268397">
                <a:tc>
                  <a:txBody>
                    <a:bodyPr/>
                    <a:lstStyle/>
                    <a:p>
                      <a:pPr algn="l" fontAlgn="b"/>
                      <a:r>
                        <a:rPr lang="en-US" sz="1600" b="0" i="0" u="none" strike="noStrike" dirty="0">
                          <a:solidFill>
                            <a:srgbClr val="000000"/>
                          </a:solidFill>
                          <a:effectLst/>
                          <a:latin typeface="Calibri" panose="020F0502020204030204" pitchFamily="34" charset="0"/>
                        </a:rPr>
                        <a:t>Registrar, Registration &amp; Academic Records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16322"/>
                  </a:ext>
                </a:extLst>
              </a:tr>
              <a:tr h="268397">
                <a:tc>
                  <a:txBody>
                    <a:bodyPr/>
                    <a:lstStyle/>
                    <a:p>
                      <a:pPr algn="l" fontAlgn="b"/>
                      <a:r>
                        <a:rPr lang="en-US" sz="1600" b="0" i="0" u="none" strike="noStrike" dirty="0">
                          <a:solidFill>
                            <a:srgbClr val="000000"/>
                          </a:solidFill>
                          <a:effectLst/>
                          <a:latin typeface="Calibri" panose="020F0502020204030204" pitchFamily="34" charset="0"/>
                        </a:rPr>
                        <a:t>Total (348 </a:t>
                      </a:r>
                      <a:r>
                        <a:rPr lang="en-US" sz="1600" b="0" i="0" u="none" strike="noStrike" baseline="0" dirty="0">
                          <a:solidFill>
                            <a:srgbClr val="000000"/>
                          </a:solidFill>
                          <a:effectLst/>
                          <a:latin typeface="Calibri" panose="020F0502020204030204" pitchFamily="34" charset="0"/>
                        </a:rPr>
                        <a:t>maps)</a:t>
                      </a:r>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4364033"/>
                  </a:ext>
                </a:extLst>
              </a:tr>
            </a:tbl>
          </a:graphicData>
        </a:graphic>
      </p:graphicFrame>
    </p:spTree>
    <p:extLst>
      <p:ext uri="{BB962C8B-B14F-4D97-AF65-F5344CB8AC3E}">
        <p14:creationId xmlns:p14="http://schemas.microsoft.com/office/powerpoint/2010/main" val="1261258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66861" y="273850"/>
            <a:ext cx="8977139" cy="701106"/>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buClr>
                <a:srgbClr val="461D7C"/>
              </a:buClr>
              <a:buSzPct val="25000"/>
              <a:buFont typeface="Calibri"/>
              <a:buNone/>
            </a:pPr>
            <a:r>
              <a:rPr lang="en" sz="4000" b="1" dirty="0">
                <a:solidFill>
                  <a:srgbClr val="461D7C"/>
                </a:solidFill>
              </a:rPr>
              <a:t>Business Process Mapping Discovery</a:t>
            </a:r>
          </a:p>
        </p:txBody>
      </p:sp>
      <p:sp>
        <p:nvSpPr>
          <p:cNvPr id="162" name="Shape 162"/>
          <p:cNvSpPr txBox="1">
            <a:spLocks noGrp="1"/>
          </p:cNvSpPr>
          <p:nvPr>
            <p:ph type="body" idx="1"/>
          </p:nvPr>
        </p:nvSpPr>
        <p:spPr>
          <a:xfrm>
            <a:off x="166861" y="1045029"/>
            <a:ext cx="8863673" cy="3630487"/>
          </a:xfrm>
          <a:prstGeom prst="rect">
            <a:avLst/>
          </a:prstGeom>
          <a:noFill/>
          <a:ln>
            <a:noFill/>
          </a:ln>
        </p:spPr>
        <p:txBody>
          <a:bodyPr lIns="68575" tIns="34275" rIns="68575" bIns="34275" anchor="t" anchorCtr="0">
            <a:noAutofit/>
          </a:bodyPr>
          <a:lstStyle/>
          <a:p>
            <a:pPr marL="692150" lvl="2" indent="-342900">
              <a:spcBef>
                <a:spcPts val="0"/>
              </a:spcBef>
              <a:spcAft>
                <a:spcPts val="0"/>
              </a:spcAft>
            </a:pPr>
            <a:r>
              <a:rPr lang="en" sz="2400" dirty="0"/>
              <a:t>During Spring 2018, the future vision for LSU Online (Enrollment of 30,000 by 2025) changed significantly from requirements gathered for the December 2017 Scorecard.</a:t>
            </a:r>
          </a:p>
          <a:p>
            <a:pPr marL="692150" lvl="2" indent="-342900">
              <a:spcBef>
                <a:spcPts val="0"/>
              </a:spcBef>
              <a:spcAft>
                <a:spcPts val="0"/>
              </a:spcAft>
            </a:pPr>
            <a:endParaRPr lang="en" sz="2400" dirty="0"/>
          </a:p>
          <a:p>
            <a:pPr marL="1035050" lvl="3" indent="-342900">
              <a:spcBef>
                <a:spcPts val="0"/>
              </a:spcBef>
              <a:spcAft>
                <a:spcPts val="0"/>
              </a:spcAft>
            </a:pPr>
            <a:r>
              <a:rPr lang="en" sz="2300" dirty="0"/>
              <a:t>Need to understand requirements and iterative roll-out schedule to meet the 2025 goals</a:t>
            </a:r>
          </a:p>
          <a:p>
            <a:pPr marL="1035050" lvl="3" indent="-342900">
              <a:spcBef>
                <a:spcPts val="0"/>
              </a:spcBef>
              <a:spcAft>
                <a:spcPts val="0"/>
              </a:spcAft>
            </a:pPr>
            <a:r>
              <a:rPr lang="en" sz="2300" dirty="0"/>
              <a:t>Need to understand the strategy within the LSU multi-institution university system</a:t>
            </a:r>
          </a:p>
          <a:p>
            <a:pPr marL="1035050" lvl="3" indent="-342900">
              <a:spcBef>
                <a:spcPts val="0"/>
              </a:spcBef>
              <a:spcAft>
                <a:spcPts val="0"/>
              </a:spcAft>
            </a:pPr>
            <a:r>
              <a:rPr lang="en" sz="2300" dirty="0"/>
              <a:t>Through Current State Business Process Mapping we learned the current processes cannot scale to meet the 2025 goals.</a:t>
            </a:r>
          </a:p>
          <a:p>
            <a:pPr marL="349250" lvl="2" indent="0">
              <a:spcBef>
                <a:spcPts val="0"/>
              </a:spcBef>
              <a:spcAft>
                <a:spcPts val="0"/>
              </a:spcAft>
              <a:buNone/>
            </a:pPr>
            <a:r>
              <a:rPr lang="en" sz="2400" dirty="0"/>
              <a:t> </a:t>
            </a:r>
          </a:p>
        </p:txBody>
      </p:sp>
    </p:spTree>
    <p:extLst>
      <p:ext uri="{BB962C8B-B14F-4D97-AF65-F5344CB8AC3E}">
        <p14:creationId xmlns:p14="http://schemas.microsoft.com/office/powerpoint/2010/main" val="270393001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66861" y="273850"/>
            <a:ext cx="8977139" cy="658597"/>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buClr>
                <a:srgbClr val="461D7C"/>
              </a:buClr>
              <a:buSzPct val="25000"/>
              <a:buFont typeface="Calibri"/>
              <a:buNone/>
            </a:pPr>
            <a:r>
              <a:rPr lang="en" sz="3600" b="1" dirty="0">
                <a:solidFill>
                  <a:srgbClr val="461D7C"/>
                </a:solidFill>
              </a:rPr>
              <a:t> Workday Statement of Work</a:t>
            </a:r>
          </a:p>
        </p:txBody>
      </p:sp>
      <p:sp>
        <p:nvSpPr>
          <p:cNvPr id="162" name="Shape 162"/>
          <p:cNvSpPr txBox="1">
            <a:spLocks noGrp="1"/>
          </p:cNvSpPr>
          <p:nvPr>
            <p:ph type="body" idx="1"/>
          </p:nvPr>
        </p:nvSpPr>
        <p:spPr>
          <a:xfrm>
            <a:off x="114301" y="862149"/>
            <a:ext cx="8916234" cy="3770469"/>
          </a:xfrm>
          <a:prstGeom prst="rect">
            <a:avLst/>
          </a:prstGeom>
          <a:noFill/>
          <a:ln>
            <a:noFill/>
          </a:ln>
        </p:spPr>
        <p:txBody>
          <a:bodyPr lIns="68575" tIns="34275" rIns="68575" bIns="34275" anchor="t" anchorCtr="0">
            <a:noAutofit/>
          </a:bodyPr>
          <a:lstStyle/>
          <a:p>
            <a:pPr marL="692150" lvl="2" indent="-342900">
              <a:spcBef>
                <a:spcPts val="0"/>
              </a:spcBef>
              <a:spcAft>
                <a:spcPts val="0"/>
              </a:spcAft>
            </a:pPr>
            <a:endParaRPr lang="en" sz="2400" dirty="0"/>
          </a:p>
          <a:p>
            <a:pPr marL="692150" lvl="2" indent="-342900">
              <a:spcBef>
                <a:spcPts val="0"/>
              </a:spcBef>
              <a:spcAft>
                <a:spcPts val="0"/>
              </a:spcAft>
            </a:pPr>
            <a:r>
              <a:rPr lang="en" sz="2400" dirty="0"/>
              <a:t>At the completion of the Feasibility &amp; Fit effort in December 2017, we determined the Workday Student product would satisfy 92% of the requirements LSU defined in Fall 2017</a:t>
            </a:r>
          </a:p>
          <a:p>
            <a:pPr marL="692150" lvl="2" indent="-342900">
              <a:spcBef>
                <a:spcPts val="0"/>
              </a:spcBef>
              <a:spcAft>
                <a:spcPts val="0"/>
              </a:spcAft>
            </a:pPr>
            <a:endParaRPr lang="en" sz="2400" dirty="0"/>
          </a:p>
          <a:p>
            <a:pPr marL="1035050" lvl="3" indent="-342900">
              <a:spcBef>
                <a:spcPts val="0"/>
              </a:spcBef>
              <a:spcAft>
                <a:spcPts val="0"/>
              </a:spcAft>
            </a:pPr>
            <a:r>
              <a:rPr lang="en" sz="2200" dirty="0"/>
              <a:t>The requirements were evaluated with planned functionality to be delivered 2 releases (Releases 30 &amp; 31) beyond the current production instance at that time (Release 29-September 2017)</a:t>
            </a:r>
          </a:p>
          <a:p>
            <a:pPr marL="1035050" lvl="3" indent="-342900">
              <a:spcBef>
                <a:spcPts val="0"/>
              </a:spcBef>
              <a:spcAft>
                <a:spcPts val="0"/>
              </a:spcAft>
            </a:pPr>
            <a:endParaRPr lang="en" sz="2200" dirty="0"/>
          </a:p>
          <a:p>
            <a:pPr marL="1035050" lvl="3" indent="-342900">
              <a:spcBef>
                <a:spcPts val="0"/>
              </a:spcBef>
              <a:spcAft>
                <a:spcPts val="0"/>
              </a:spcAft>
            </a:pPr>
            <a:r>
              <a:rPr lang="en" sz="2200" dirty="0"/>
              <a:t>Some of the un-met requirements LSU classified as “Blockers” meaning that functionality must be available at “Go-Live”</a:t>
            </a:r>
          </a:p>
          <a:p>
            <a:pPr marL="349250" lvl="2" indent="0">
              <a:spcBef>
                <a:spcPts val="0"/>
              </a:spcBef>
              <a:spcAft>
                <a:spcPts val="0"/>
              </a:spcAft>
              <a:buNone/>
            </a:pPr>
            <a:endParaRPr lang="en" sz="2400" dirty="0"/>
          </a:p>
          <a:p>
            <a:pPr marL="1035050" lvl="3" indent="-342900">
              <a:spcBef>
                <a:spcPts val="0"/>
              </a:spcBef>
              <a:spcAft>
                <a:spcPts val="0"/>
              </a:spcAft>
            </a:pPr>
            <a:endParaRPr lang="en" sz="2300" dirty="0"/>
          </a:p>
        </p:txBody>
      </p:sp>
    </p:spTree>
    <p:extLst>
      <p:ext uri="{BB962C8B-B14F-4D97-AF65-F5344CB8AC3E}">
        <p14:creationId xmlns:p14="http://schemas.microsoft.com/office/powerpoint/2010/main" val="181592692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66861" y="108284"/>
            <a:ext cx="8977139" cy="613611"/>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buClr>
                <a:srgbClr val="461D7C"/>
              </a:buClr>
              <a:buSzPct val="25000"/>
              <a:buFont typeface="Calibri"/>
              <a:buNone/>
            </a:pPr>
            <a:r>
              <a:rPr lang="en" sz="3600" b="1" dirty="0">
                <a:solidFill>
                  <a:srgbClr val="461D7C"/>
                </a:solidFill>
                <a:latin typeface="+mn-lt"/>
              </a:rPr>
              <a:t>Statement of Work Meeting – March 28, 2018</a:t>
            </a:r>
          </a:p>
        </p:txBody>
      </p:sp>
      <p:sp>
        <p:nvSpPr>
          <p:cNvPr id="162" name="Shape 162"/>
          <p:cNvSpPr txBox="1">
            <a:spLocks noGrp="1"/>
          </p:cNvSpPr>
          <p:nvPr>
            <p:ph type="body" idx="1"/>
          </p:nvPr>
        </p:nvSpPr>
        <p:spPr>
          <a:xfrm>
            <a:off x="166861" y="721895"/>
            <a:ext cx="8863673" cy="3910723"/>
          </a:xfrm>
          <a:prstGeom prst="rect">
            <a:avLst/>
          </a:prstGeom>
          <a:noFill/>
          <a:ln>
            <a:noFill/>
          </a:ln>
        </p:spPr>
        <p:txBody>
          <a:bodyPr lIns="68575" tIns="34275" rIns="68575" bIns="34275" anchor="t" anchorCtr="0">
            <a:noAutofit/>
          </a:bodyPr>
          <a:lstStyle/>
          <a:p>
            <a:pPr marL="692150" lvl="2" indent="-342900">
              <a:spcBef>
                <a:spcPts val="0"/>
              </a:spcBef>
              <a:spcAft>
                <a:spcPts val="0"/>
              </a:spcAft>
            </a:pPr>
            <a:r>
              <a:rPr lang="en" sz="2400" dirty="0"/>
              <a:t>Proposed Implementation Timelines</a:t>
            </a:r>
          </a:p>
          <a:p>
            <a:pPr marL="1377950" lvl="4" indent="-342900">
              <a:spcBef>
                <a:spcPts val="0"/>
              </a:spcBef>
              <a:spcAft>
                <a:spcPts val="0"/>
              </a:spcAft>
            </a:pPr>
            <a:r>
              <a:rPr lang="en" sz="2300" dirty="0"/>
              <a:t>Phase 1 – LSUE (fully deployed 2019)</a:t>
            </a:r>
          </a:p>
          <a:p>
            <a:pPr marL="1377950" lvl="4" indent="-342900">
              <a:spcBef>
                <a:spcPts val="0"/>
              </a:spcBef>
              <a:spcAft>
                <a:spcPts val="0"/>
              </a:spcAft>
            </a:pPr>
            <a:r>
              <a:rPr lang="en" sz="2300" dirty="0"/>
              <a:t>Phase 2 – LSU A&amp;M, LSUA, LSUS  (fully deployed 2020)</a:t>
            </a:r>
          </a:p>
          <a:p>
            <a:pPr marL="692150" lvl="2" indent="-342900">
              <a:spcBef>
                <a:spcPts val="0"/>
              </a:spcBef>
            </a:pPr>
            <a:r>
              <a:rPr lang="en" sz="2450" dirty="0"/>
              <a:t>Difference between “multi-institution” versus “multi-campus”, for example each LSU institution currently uses different Student systems</a:t>
            </a:r>
          </a:p>
          <a:p>
            <a:pPr marL="1377950" lvl="4" indent="-342900">
              <a:spcBef>
                <a:spcPts val="0"/>
              </a:spcBef>
            </a:pPr>
            <a:r>
              <a:rPr lang="en" sz="2300" dirty="0"/>
              <a:t>LSUE  – 	Jenzabar</a:t>
            </a:r>
          </a:p>
          <a:p>
            <a:pPr marL="1377950" lvl="4" indent="-342900">
              <a:spcBef>
                <a:spcPts val="0"/>
              </a:spcBef>
            </a:pPr>
            <a:r>
              <a:rPr lang="en" sz="2300" dirty="0"/>
              <a:t>LSU A&amp;M – home grown Mainframe system</a:t>
            </a:r>
          </a:p>
          <a:p>
            <a:pPr marL="1377950" lvl="4" indent="-342900">
              <a:spcBef>
                <a:spcPts val="0"/>
              </a:spcBef>
            </a:pPr>
            <a:r>
              <a:rPr lang="en" sz="2300" dirty="0"/>
              <a:t>LSUA  – 	PowerCampus</a:t>
            </a:r>
          </a:p>
          <a:p>
            <a:pPr marL="1377950" lvl="4" indent="-342900">
              <a:spcBef>
                <a:spcPts val="0"/>
              </a:spcBef>
            </a:pPr>
            <a:r>
              <a:rPr lang="en" sz="2300" dirty="0"/>
              <a:t>LSUS  – 	Integrow (Florida consortium)</a:t>
            </a:r>
          </a:p>
          <a:p>
            <a:pPr marL="692150" lvl="2" indent="-342900">
              <a:spcBef>
                <a:spcPts val="0"/>
              </a:spcBef>
            </a:pPr>
            <a:r>
              <a:rPr lang="en" sz="2450" dirty="0"/>
              <a:t>LSU requirements for “multi-institution” functionality - test scores, transcripts, course catalogs, course schedules, financial aid, student bills, degree audits, student user experiences, etc.</a:t>
            </a:r>
          </a:p>
          <a:p>
            <a:pPr marL="349250" lvl="2" indent="0">
              <a:spcBef>
                <a:spcPts val="0"/>
              </a:spcBef>
              <a:spcAft>
                <a:spcPts val="0"/>
              </a:spcAft>
              <a:buNone/>
            </a:pPr>
            <a:endParaRPr lang="en" sz="2400" dirty="0"/>
          </a:p>
          <a:p>
            <a:pPr marL="1035050" lvl="3" indent="-342900">
              <a:spcBef>
                <a:spcPts val="0"/>
              </a:spcBef>
              <a:spcAft>
                <a:spcPts val="0"/>
              </a:spcAft>
            </a:pPr>
            <a:endParaRPr lang="en" sz="2300" dirty="0"/>
          </a:p>
          <a:p>
            <a:pPr marL="1035050" lvl="3" indent="-342900">
              <a:spcBef>
                <a:spcPts val="0"/>
              </a:spcBef>
              <a:spcAft>
                <a:spcPts val="0"/>
              </a:spcAft>
            </a:pPr>
            <a:endParaRPr lang="en" sz="2300" dirty="0"/>
          </a:p>
        </p:txBody>
      </p:sp>
    </p:spTree>
    <p:extLst>
      <p:ext uri="{BB962C8B-B14F-4D97-AF65-F5344CB8AC3E}">
        <p14:creationId xmlns:p14="http://schemas.microsoft.com/office/powerpoint/2010/main" val="281788565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168443"/>
            <a:ext cx="8804366" cy="473242"/>
          </a:xfrm>
        </p:spPr>
        <p:txBody>
          <a:bodyPr>
            <a:noAutofit/>
          </a:bodyPr>
          <a:lstStyle/>
          <a:p>
            <a:pPr algn="ctr">
              <a:spcBef>
                <a:spcPts val="0"/>
              </a:spcBef>
              <a:buClr>
                <a:srgbClr val="461D7C"/>
              </a:buClr>
              <a:buSzPct val="25000"/>
            </a:pPr>
            <a:r>
              <a:rPr lang="en-US" sz="3200" b="1" dirty="0">
                <a:solidFill>
                  <a:srgbClr val="461D7C"/>
                </a:solidFill>
                <a:latin typeface="+mn-lt"/>
              </a:rPr>
              <a:t>Workday Response to SOW Issues – June 2018</a:t>
            </a:r>
          </a:p>
        </p:txBody>
      </p:sp>
      <p:sp>
        <p:nvSpPr>
          <p:cNvPr id="3" name="Content Placeholder 2"/>
          <p:cNvSpPr>
            <a:spLocks noGrp="1"/>
          </p:cNvSpPr>
          <p:nvPr>
            <p:ph idx="1"/>
          </p:nvPr>
        </p:nvSpPr>
        <p:spPr>
          <a:xfrm>
            <a:off x="282741" y="764004"/>
            <a:ext cx="8602579" cy="4144879"/>
          </a:xfrm>
        </p:spPr>
        <p:txBody>
          <a:bodyPr>
            <a:normAutofit fontScale="92500" lnSpcReduction="10000"/>
          </a:bodyPr>
          <a:lstStyle/>
          <a:p>
            <a:r>
              <a:rPr lang="en-US" dirty="0"/>
              <a:t>Based on the current understanding of the “Multi-institutional” student requirements for the four LSU institutions – LSU A&amp;M, LSUA, LSUE and LSUS - as Workday understands them and LSU has been able to define them:</a:t>
            </a:r>
          </a:p>
          <a:p>
            <a:pPr lvl="1"/>
            <a:endParaRPr lang="en-US" dirty="0"/>
          </a:p>
          <a:p>
            <a:pPr lvl="1"/>
            <a:r>
              <a:rPr lang="en-US" sz="2100" b="1" dirty="0">
                <a:latin typeface="+mj-lt"/>
              </a:rPr>
              <a:t>Proceed with the “phased institution approach” and “order of functional module Go-Lives” as defined at the March 27-28, 2018 Workday &amp; LSU meeting</a:t>
            </a:r>
          </a:p>
          <a:p>
            <a:pPr lvl="1"/>
            <a:endParaRPr lang="en-US" sz="2100" b="1" dirty="0">
              <a:latin typeface="+mj-lt"/>
            </a:endParaRPr>
          </a:p>
          <a:p>
            <a:pPr lvl="1"/>
            <a:r>
              <a:rPr lang="en-US" sz="2100" b="1" dirty="0">
                <a:latin typeface="+mj-lt"/>
              </a:rPr>
              <a:t>Move the Full  Workday Student implementation timeline for LSUE to 2020</a:t>
            </a:r>
          </a:p>
          <a:p>
            <a:pPr lvl="1"/>
            <a:endParaRPr lang="en-US" sz="2100" b="1" dirty="0">
              <a:latin typeface="+mj-lt"/>
            </a:endParaRPr>
          </a:p>
          <a:p>
            <a:pPr lvl="1"/>
            <a:r>
              <a:rPr lang="en-US" sz="2100" b="1" dirty="0">
                <a:latin typeface="+mj-lt"/>
              </a:rPr>
              <a:t>Move the Full Workday Student implementation timeline for the other 3 LSU institutions to 2021</a:t>
            </a:r>
          </a:p>
          <a:p>
            <a:pPr lvl="1"/>
            <a:endParaRPr lang="en-US" sz="1900" dirty="0">
              <a:latin typeface="+mj-lt"/>
            </a:endParaRPr>
          </a:p>
          <a:p>
            <a:r>
              <a:rPr lang="en-US" dirty="0"/>
              <a:t>This moves the projected overall LSU Workday Student Implementation by 1 year as defined in March 2018 from 2020 to 2021</a:t>
            </a:r>
          </a:p>
        </p:txBody>
      </p:sp>
    </p:spTree>
    <p:extLst>
      <p:ext uri="{BB962C8B-B14F-4D97-AF65-F5344CB8AC3E}">
        <p14:creationId xmlns:p14="http://schemas.microsoft.com/office/powerpoint/2010/main" val="87081693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loud 460" descr="student program projected timeline of activities">
            <a:extLst>
              <a:ext uri="{FF2B5EF4-FFF2-40B4-BE49-F238E27FC236}">
                <a16:creationId xmlns:a16="http://schemas.microsoft.com/office/drawing/2014/main" id="{8C0A14A7-874D-384E-B115-BD19E9CEA249}"/>
              </a:ext>
            </a:extLst>
          </p:cNvPr>
          <p:cNvSpPr/>
          <p:nvPr/>
        </p:nvSpPr>
        <p:spPr>
          <a:xfrm>
            <a:off x="685800" y="2743200"/>
            <a:ext cx="5886450" cy="1362631"/>
          </a:xfrm>
          <a:prstGeom prst="clou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sym typeface="Arial"/>
            </a:endParaRPr>
          </a:p>
        </p:txBody>
      </p:sp>
      <p:sp>
        <p:nvSpPr>
          <p:cNvPr id="203" name="Rectangle 202">
            <a:extLst>
              <a:ext uri="{FF2B5EF4-FFF2-40B4-BE49-F238E27FC236}">
                <a16:creationId xmlns:a16="http://schemas.microsoft.com/office/drawing/2014/main" id="{53B7ADAA-28E0-1A40-B8AC-492A9CC06F18}"/>
              </a:ext>
              <a:ext uri="{C183D7F6-B498-43B3-948B-1728B52AA6E4}">
                <adec:decorative xmlns:adec="http://schemas.microsoft.com/office/drawing/2017/decorative" val="1"/>
              </a:ext>
            </a:extLst>
          </p:cNvPr>
          <p:cNvSpPr/>
          <p:nvPr/>
        </p:nvSpPr>
        <p:spPr>
          <a:xfrm>
            <a:off x="-5256" y="400051"/>
            <a:ext cx="9157470" cy="25065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mn-cs"/>
              <a:sym typeface="Arial"/>
            </a:endParaRPr>
          </a:p>
        </p:txBody>
      </p:sp>
      <p:sp>
        <p:nvSpPr>
          <p:cNvPr id="21" name="TextBox 20">
            <a:extLst>
              <a:ext uri="{FF2B5EF4-FFF2-40B4-BE49-F238E27FC236}">
                <a16:creationId xmlns:a16="http://schemas.microsoft.com/office/drawing/2014/main" id="{47774E1A-293F-7540-873B-E831801D69E5}"/>
              </a:ext>
            </a:extLst>
          </p:cNvPr>
          <p:cNvSpPr txBox="1"/>
          <p:nvPr/>
        </p:nvSpPr>
        <p:spPr>
          <a:xfrm>
            <a:off x="-28017" y="388547"/>
            <a:ext cx="3975336" cy="276999"/>
          </a:xfrm>
          <a:prstGeom prst="rect">
            <a:avLst/>
          </a:prstGeom>
          <a:noFill/>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Arial"/>
                <a:sym typeface="Arial"/>
              </a:rPr>
              <a:t>GEAUX FORWARD PHASE 1 (LSUE)</a:t>
            </a:r>
          </a:p>
        </p:txBody>
      </p:sp>
      <p:sp>
        <p:nvSpPr>
          <p:cNvPr id="191" name="TextBox 190">
            <a:extLst>
              <a:ext uri="{FF2B5EF4-FFF2-40B4-BE49-F238E27FC236}">
                <a16:creationId xmlns:a16="http://schemas.microsoft.com/office/drawing/2014/main" id="{45874466-51E0-D146-8230-26CDAB4FF743}"/>
              </a:ext>
            </a:extLst>
          </p:cNvPr>
          <p:cNvSpPr txBox="1"/>
          <p:nvPr/>
        </p:nvSpPr>
        <p:spPr>
          <a:xfrm>
            <a:off x="-28017" y="388547"/>
            <a:ext cx="4320411" cy="276999"/>
          </a:xfrm>
          <a:prstGeom prst="rect">
            <a:avLst/>
          </a:prstGeom>
          <a:noFill/>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Franklin Gothic Medium" panose="020B0603020102020204" pitchFamily="34" charset="0"/>
                <a:ea typeface="Apple Color Emoji" pitchFamily="2" charset="0"/>
                <a:cs typeface="Arial"/>
                <a:sym typeface="Arial"/>
              </a:rPr>
              <a:t>IDENTITY &amp; ACCESS MANAGEMENT (IAM)</a:t>
            </a:r>
          </a:p>
        </p:txBody>
      </p:sp>
      <p:sp>
        <p:nvSpPr>
          <p:cNvPr id="192" name="TextBox 191">
            <a:extLst>
              <a:ext uri="{FF2B5EF4-FFF2-40B4-BE49-F238E27FC236}">
                <a16:creationId xmlns:a16="http://schemas.microsoft.com/office/drawing/2014/main" id="{EA57619A-DC62-1448-B942-5304EFDAA11C}"/>
              </a:ext>
            </a:extLst>
          </p:cNvPr>
          <p:cNvSpPr txBox="1"/>
          <p:nvPr/>
        </p:nvSpPr>
        <p:spPr>
          <a:xfrm>
            <a:off x="-28017" y="388547"/>
            <a:ext cx="3790774" cy="276999"/>
          </a:xfrm>
          <a:prstGeom prst="rect">
            <a:avLst/>
          </a:prstGeom>
          <a:no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Franklin Gothic Medium" panose="020B0603020102020204" pitchFamily="34" charset="0"/>
                <a:ea typeface="Apple Color Emoji" pitchFamily="2" charset="0"/>
                <a:cs typeface="Arial"/>
                <a:sym typeface="Arial"/>
              </a:rPr>
              <a:t>STUDENT PROGRAM PROJECTS</a:t>
            </a:r>
          </a:p>
        </p:txBody>
      </p:sp>
      <p:sp>
        <p:nvSpPr>
          <p:cNvPr id="193" name="TextBox 192">
            <a:extLst>
              <a:ext uri="{FF2B5EF4-FFF2-40B4-BE49-F238E27FC236}">
                <a16:creationId xmlns:a16="http://schemas.microsoft.com/office/drawing/2014/main" id="{B19F6C21-BE20-7A4C-AD07-57DD1897C2BB}"/>
              </a:ext>
            </a:extLst>
          </p:cNvPr>
          <p:cNvSpPr txBox="1"/>
          <p:nvPr/>
        </p:nvSpPr>
        <p:spPr>
          <a:xfrm>
            <a:off x="-28017" y="388547"/>
            <a:ext cx="3790774" cy="276999"/>
          </a:xfrm>
          <a:prstGeom prst="rect">
            <a:avLst/>
          </a:prstGeom>
          <a:no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Franklin Gothic Medium" panose="020B0603020102020204" pitchFamily="34" charset="0"/>
                <a:ea typeface="Apple Color Emoji" pitchFamily="2" charset="0"/>
                <a:cs typeface="Arial"/>
                <a:sym typeface="Arial"/>
              </a:rPr>
              <a:t>ACCOUNTS RECEIVABLE</a:t>
            </a:r>
          </a:p>
        </p:txBody>
      </p:sp>
      <p:sp>
        <p:nvSpPr>
          <p:cNvPr id="196" name="TextBox 195">
            <a:extLst>
              <a:ext uri="{FF2B5EF4-FFF2-40B4-BE49-F238E27FC236}">
                <a16:creationId xmlns:a16="http://schemas.microsoft.com/office/drawing/2014/main" id="{4D7628E9-9CD3-F04B-843D-32A0073D5A27}"/>
              </a:ext>
            </a:extLst>
          </p:cNvPr>
          <p:cNvSpPr txBox="1"/>
          <p:nvPr/>
        </p:nvSpPr>
        <p:spPr>
          <a:xfrm>
            <a:off x="-28017" y="388547"/>
            <a:ext cx="3790774" cy="276999"/>
          </a:xfrm>
          <a:prstGeom prst="rect">
            <a:avLst/>
          </a:prstGeom>
          <a:no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Franklin Gothic Medium" panose="020B0603020102020204" pitchFamily="34" charset="0"/>
                <a:ea typeface="Apple Color Emoji" pitchFamily="2" charset="0"/>
                <a:cs typeface="Arial"/>
                <a:sym typeface="Arial"/>
              </a:rPr>
              <a:t>LSU ONLINE</a:t>
            </a:r>
          </a:p>
        </p:txBody>
      </p:sp>
      <p:sp>
        <p:nvSpPr>
          <p:cNvPr id="197" name="TextBox 196">
            <a:extLst>
              <a:ext uri="{FF2B5EF4-FFF2-40B4-BE49-F238E27FC236}">
                <a16:creationId xmlns:a16="http://schemas.microsoft.com/office/drawing/2014/main" id="{C9FAAFCE-974F-FE40-B645-31B8B2A36F8E}"/>
              </a:ext>
            </a:extLst>
          </p:cNvPr>
          <p:cNvSpPr txBox="1"/>
          <p:nvPr/>
        </p:nvSpPr>
        <p:spPr>
          <a:xfrm>
            <a:off x="-28017" y="388547"/>
            <a:ext cx="4518142" cy="276999"/>
          </a:xfrm>
          <a:prstGeom prst="rect">
            <a:avLst/>
          </a:prstGeom>
          <a:no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Franklin Gothic Medium" panose="020B0603020102020204" pitchFamily="34" charset="0"/>
                <a:ea typeface="Apple Color Emoji" pitchFamily="2" charset="0"/>
                <a:cs typeface="Arial"/>
                <a:sym typeface="Arial"/>
              </a:rPr>
              <a:t>MAINFRAME CONVERSIONS DUE TO END-OF-LIFE TECHNOLOGY</a:t>
            </a:r>
            <a:endParaRPr kumimoji="0" lang="en-US" sz="1200" b="1"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Arial"/>
              <a:sym typeface="Arial"/>
            </a:endParaRPr>
          </a:p>
        </p:txBody>
      </p:sp>
      <p:sp>
        <p:nvSpPr>
          <p:cNvPr id="309" name="Rectangle 308">
            <a:extLst>
              <a:ext uri="{FF2B5EF4-FFF2-40B4-BE49-F238E27FC236}">
                <a16:creationId xmlns:a16="http://schemas.microsoft.com/office/drawing/2014/main" id="{AD32A29D-2BC0-49E2-B646-BC63787A4EA5}"/>
              </a:ext>
            </a:extLst>
          </p:cNvPr>
          <p:cNvSpPr/>
          <p:nvPr/>
        </p:nvSpPr>
        <p:spPr>
          <a:xfrm>
            <a:off x="-4495" y="0"/>
            <a:ext cx="9148205" cy="401599"/>
          </a:xfrm>
          <a:prstGeom prst="rect">
            <a:avLst/>
          </a:prstGeom>
          <a:solidFill>
            <a:srgbClr val="3F2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mn-cs"/>
                <a:sym typeface="Arial"/>
              </a:rPr>
              <a:t>STUDENT PROGRAM PROJECTED TIMELINE OF ACTIVITIES (2021 IMPLEMENTATION)</a:t>
            </a:r>
          </a:p>
        </p:txBody>
      </p:sp>
      <p:sp>
        <p:nvSpPr>
          <p:cNvPr id="198" name="TextBox 197">
            <a:extLst>
              <a:ext uri="{FF2B5EF4-FFF2-40B4-BE49-F238E27FC236}">
                <a16:creationId xmlns:a16="http://schemas.microsoft.com/office/drawing/2014/main" id="{670D1596-0483-894F-8B2E-77E594A07110}"/>
              </a:ext>
            </a:extLst>
          </p:cNvPr>
          <p:cNvSpPr txBox="1"/>
          <p:nvPr/>
        </p:nvSpPr>
        <p:spPr>
          <a:xfrm>
            <a:off x="-28017" y="388547"/>
            <a:ext cx="4430201" cy="276999"/>
          </a:xfrm>
          <a:prstGeom prst="rect">
            <a:avLst/>
          </a:prstGeom>
          <a:no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Franklin Gothic Medium" panose="020B0603020102020204" pitchFamily="34" charset="0"/>
                <a:ea typeface="Apple Color Emoji" pitchFamily="2" charset="0"/>
                <a:cs typeface="Arial"/>
                <a:sym typeface="Arial"/>
              </a:rPr>
              <a:t>MAINFRAME CONVERSIONS DEPENDENT ON IAM</a:t>
            </a:r>
          </a:p>
        </p:txBody>
      </p:sp>
      <p:sp>
        <p:nvSpPr>
          <p:cNvPr id="199" name="TextBox 198">
            <a:extLst>
              <a:ext uri="{FF2B5EF4-FFF2-40B4-BE49-F238E27FC236}">
                <a16:creationId xmlns:a16="http://schemas.microsoft.com/office/drawing/2014/main" id="{F05EC6D0-ABB9-E042-97F5-B98F1E840BC7}"/>
              </a:ext>
            </a:extLst>
          </p:cNvPr>
          <p:cNvSpPr txBox="1"/>
          <p:nvPr/>
        </p:nvSpPr>
        <p:spPr>
          <a:xfrm>
            <a:off x="-28017" y="388547"/>
            <a:ext cx="3790774" cy="276999"/>
          </a:xfrm>
          <a:prstGeom prst="rect">
            <a:avLst/>
          </a:prstGeom>
          <a:no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Franklin Gothic Medium" panose="020B0603020102020204" pitchFamily="34" charset="0"/>
                <a:ea typeface="Apple Color Emoji" pitchFamily="2" charset="0"/>
                <a:cs typeface="Arial"/>
                <a:sym typeface="Arial"/>
              </a:rPr>
              <a:t>MAINFRAME SUNSET</a:t>
            </a:r>
          </a:p>
        </p:txBody>
      </p:sp>
      <p:sp>
        <p:nvSpPr>
          <p:cNvPr id="189" name="TextBox 188">
            <a:extLst>
              <a:ext uri="{FF2B5EF4-FFF2-40B4-BE49-F238E27FC236}">
                <a16:creationId xmlns:a16="http://schemas.microsoft.com/office/drawing/2014/main" id="{EEB87FEC-2721-0843-8EE0-6085658FFC7A}"/>
              </a:ext>
            </a:extLst>
          </p:cNvPr>
          <p:cNvSpPr txBox="1"/>
          <p:nvPr/>
        </p:nvSpPr>
        <p:spPr>
          <a:xfrm>
            <a:off x="-28017" y="388547"/>
            <a:ext cx="5501050" cy="276999"/>
          </a:xfrm>
          <a:prstGeom prst="rect">
            <a:avLst/>
          </a:prstGeom>
          <a:noFill/>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Franklin Gothic Medium" panose="020B0603020102020204" pitchFamily="34" charset="0"/>
                <a:ea typeface="Apple Color Emoji" pitchFamily="2" charset="0"/>
                <a:cs typeface="Arial"/>
                <a:sym typeface="Arial"/>
              </a:rPr>
              <a:t>GEAUX FORWARD PHASE 2 (LSUAM, LSUA, LSUS)</a:t>
            </a:r>
          </a:p>
        </p:txBody>
      </p:sp>
      <p:sp>
        <p:nvSpPr>
          <p:cNvPr id="207" name="TextBox 206">
            <a:extLst>
              <a:ext uri="{FF2B5EF4-FFF2-40B4-BE49-F238E27FC236}">
                <a16:creationId xmlns:a16="http://schemas.microsoft.com/office/drawing/2014/main" id="{F6BECAED-FE83-E940-B63D-6D8B848A07FF}"/>
              </a:ext>
            </a:extLst>
          </p:cNvPr>
          <p:cNvSpPr txBox="1"/>
          <p:nvPr/>
        </p:nvSpPr>
        <p:spPr>
          <a:xfrm>
            <a:off x="5622256" y="422910"/>
            <a:ext cx="3442195" cy="205740"/>
          </a:xfrm>
          <a:prstGeom prst="rect">
            <a:avLst/>
          </a:prstGeom>
          <a:solidFill>
            <a:schemeClr val="bg1"/>
          </a:solidFill>
          <a:ln>
            <a:noFill/>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3F244E"/>
                </a:solidFill>
                <a:effectLst/>
                <a:uLnTx/>
                <a:uFillTx/>
                <a:latin typeface="Franklin Gothic Demi Cond" panose="020B0603020102020204" pitchFamily="34" charset="0"/>
                <a:ea typeface="Apple Color Emoji" pitchFamily="2" charset="0"/>
                <a:cs typeface="Arial"/>
                <a:sym typeface="Arial"/>
              </a:rPr>
              <a:t>ALL STUDENT PROCESSES AT LSUAM, LSUA, LSUS</a:t>
            </a:r>
          </a:p>
        </p:txBody>
      </p:sp>
      <p:sp>
        <p:nvSpPr>
          <p:cNvPr id="41" name="TextBox 40">
            <a:extLst>
              <a:ext uri="{FF2B5EF4-FFF2-40B4-BE49-F238E27FC236}">
                <a16:creationId xmlns:a16="http://schemas.microsoft.com/office/drawing/2014/main" id="{BC918F1B-D26F-2C4C-A97E-9DB5E891155A}"/>
              </a:ext>
            </a:extLst>
          </p:cNvPr>
          <p:cNvSpPr txBox="1"/>
          <p:nvPr/>
        </p:nvSpPr>
        <p:spPr>
          <a:xfrm>
            <a:off x="5622256" y="422910"/>
            <a:ext cx="3361593" cy="205740"/>
          </a:xfrm>
          <a:prstGeom prst="rect">
            <a:avLst/>
          </a:prstGeom>
          <a:solidFill>
            <a:schemeClr val="bg1"/>
          </a:solidFill>
          <a:ln>
            <a:noFill/>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3F244E"/>
                </a:solidFill>
                <a:effectLst/>
                <a:uLnTx/>
                <a:uFillTx/>
                <a:latin typeface="Franklin Gothic Demi Cond" panose="020B0603020102020204" pitchFamily="34" charset="0"/>
                <a:ea typeface="Apple Color Emoji" pitchFamily="2" charset="0"/>
                <a:cs typeface="Arial"/>
                <a:sym typeface="Arial"/>
              </a:rPr>
              <a:t>ALL STUDENT PROCESSES AT LSUE</a:t>
            </a:r>
          </a:p>
        </p:txBody>
      </p:sp>
      <p:grpSp>
        <p:nvGrpSpPr>
          <p:cNvPr id="59" name="Group 58">
            <a:extLst>
              <a:ext uri="{FF2B5EF4-FFF2-40B4-BE49-F238E27FC236}">
                <a16:creationId xmlns:a16="http://schemas.microsoft.com/office/drawing/2014/main" id="{82131A82-635A-934E-B824-B04AE6C0B0A0}"/>
              </a:ext>
              <a:ext uri="{C183D7F6-B498-43B3-948B-1728B52AA6E4}">
                <adec:decorative xmlns:adec="http://schemas.microsoft.com/office/drawing/2017/decorative" val="1"/>
              </a:ext>
            </a:extLst>
          </p:cNvPr>
          <p:cNvGrpSpPr/>
          <p:nvPr/>
        </p:nvGrpSpPr>
        <p:grpSpPr>
          <a:xfrm>
            <a:off x="877092" y="1831518"/>
            <a:ext cx="4829473" cy="2056998"/>
            <a:chOff x="1036328" y="2046878"/>
            <a:chExt cx="6439297" cy="2742664"/>
          </a:xfrm>
        </p:grpSpPr>
        <p:grpSp>
          <p:nvGrpSpPr>
            <p:cNvPr id="57" name="Group 56">
              <a:extLst>
                <a:ext uri="{FF2B5EF4-FFF2-40B4-BE49-F238E27FC236}">
                  <a16:creationId xmlns:a16="http://schemas.microsoft.com/office/drawing/2014/main" id="{1FD16D2B-71C4-BC41-836A-4D7A86036F50}"/>
                </a:ext>
              </a:extLst>
            </p:cNvPr>
            <p:cNvGrpSpPr/>
            <p:nvPr/>
          </p:nvGrpSpPr>
          <p:grpSpPr>
            <a:xfrm>
              <a:off x="1036328" y="2046878"/>
              <a:ext cx="1684320" cy="2362938"/>
              <a:chOff x="1036328" y="2046878"/>
              <a:chExt cx="1684320" cy="2362938"/>
            </a:xfrm>
          </p:grpSpPr>
          <p:sp>
            <p:nvSpPr>
              <p:cNvPr id="262" name="Freeform 6">
                <a:extLst>
                  <a:ext uri="{FF2B5EF4-FFF2-40B4-BE49-F238E27FC236}">
                    <a16:creationId xmlns:a16="http://schemas.microsoft.com/office/drawing/2014/main" id="{341B8906-566D-CE44-BF3C-59CD9B695ADD}"/>
                  </a:ext>
                </a:extLst>
              </p:cNvPr>
              <p:cNvSpPr>
                <a:spLocks noChangeAspect="1"/>
              </p:cNvSpPr>
              <p:nvPr/>
            </p:nvSpPr>
            <p:spPr>
              <a:xfrm>
                <a:off x="1036328" y="3403976"/>
                <a:ext cx="1005840" cy="100584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chemeClr val="accent6"/>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sp>
            <p:nvSpPr>
              <p:cNvPr id="264" name="Rectangle 263">
                <a:extLst>
                  <a:ext uri="{FF2B5EF4-FFF2-40B4-BE49-F238E27FC236}">
                    <a16:creationId xmlns:a16="http://schemas.microsoft.com/office/drawing/2014/main" id="{5ED55319-1FC1-7946-B155-B44EDF9AB568}"/>
                  </a:ext>
                </a:extLst>
              </p:cNvPr>
              <p:cNvSpPr/>
              <p:nvPr/>
            </p:nvSpPr>
            <p:spPr>
              <a:xfrm>
                <a:off x="1212981" y="2046878"/>
                <a:ext cx="1507667" cy="492443"/>
              </a:xfrm>
              <a:prstGeom prst="rect">
                <a:avLst/>
              </a:prstGeom>
              <a:solidFill>
                <a:schemeClr val="bg1"/>
              </a:solid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859B3C"/>
                    </a:solidFill>
                    <a:effectLst/>
                    <a:uLnTx/>
                    <a:uFillTx/>
                    <a:latin typeface="Calibri"/>
                    <a:ea typeface="+mn-ea"/>
                    <a:cs typeface="Arial"/>
                    <a:sym typeface="Arial"/>
                  </a:rPr>
                  <a:t>IDENTITY &amp; ACCESS  MGT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859B3C"/>
                    </a:solidFill>
                    <a:effectLst/>
                    <a:uLnTx/>
                    <a:uFillTx/>
                    <a:latin typeface="Calibri"/>
                    <a:ea typeface="+mn-ea"/>
                    <a:cs typeface="Arial"/>
                    <a:sym typeface="Arial"/>
                  </a:rPr>
                  <a:t>SINGLE SIGNON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859B3C"/>
                    </a:solidFill>
                    <a:effectLst/>
                    <a:uLnTx/>
                    <a:uFillTx/>
                    <a:latin typeface="Calibri"/>
                    <a:ea typeface="+mn-ea"/>
                    <a:cs typeface="Arial"/>
                    <a:sym typeface="Arial"/>
                  </a:rPr>
                  <a:t>AUTHENTICATION</a:t>
                </a:r>
              </a:p>
            </p:txBody>
          </p:sp>
          <p:cxnSp>
            <p:nvCxnSpPr>
              <p:cNvPr id="263" name="Straight Connector 262">
                <a:extLst>
                  <a:ext uri="{FF2B5EF4-FFF2-40B4-BE49-F238E27FC236}">
                    <a16:creationId xmlns:a16="http://schemas.microsoft.com/office/drawing/2014/main" id="{C4662FF2-A5CC-EB4A-A496-06249952BA1A}"/>
                  </a:ext>
                </a:extLst>
              </p:cNvPr>
              <p:cNvCxnSpPr>
                <a:cxnSpLocks/>
              </p:cNvCxnSpPr>
              <p:nvPr/>
            </p:nvCxnSpPr>
            <p:spPr>
              <a:xfrm>
                <a:off x="1539248" y="2510155"/>
                <a:ext cx="0" cy="866369"/>
              </a:xfrm>
              <a:prstGeom prst="line">
                <a:avLst/>
              </a:prstGeom>
              <a:ln w="3175">
                <a:solidFill>
                  <a:srgbClr val="8A9B52"/>
                </a:solidFill>
                <a:prstDash val="solid"/>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69842859-9FBE-6840-9EEE-353CAA68A9CB}"/>
                </a:ext>
              </a:extLst>
            </p:cNvPr>
            <p:cNvGrpSpPr/>
            <p:nvPr/>
          </p:nvGrpSpPr>
          <p:grpSpPr>
            <a:xfrm>
              <a:off x="2045387" y="2177763"/>
              <a:ext cx="5430238" cy="2611779"/>
              <a:chOff x="2045387" y="2177763"/>
              <a:chExt cx="5430238" cy="2611779"/>
            </a:xfrm>
          </p:grpSpPr>
          <p:sp>
            <p:nvSpPr>
              <p:cNvPr id="54" name="Cloud 53">
                <a:extLst>
                  <a:ext uri="{FF2B5EF4-FFF2-40B4-BE49-F238E27FC236}">
                    <a16:creationId xmlns:a16="http://schemas.microsoft.com/office/drawing/2014/main" id="{E98AA778-ED96-C543-8ACB-6F41A10E69E3}"/>
                  </a:ext>
                </a:extLst>
              </p:cNvPr>
              <p:cNvSpPr/>
              <p:nvPr/>
            </p:nvSpPr>
            <p:spPr>
              <a:xfrm>
                <a:off x="2045387" y="3264116"/>
                <a:ext cx="5430238" cy="1525426"/>
              </a:xfrm>
              <a:prstGeom prst="cloud">
                <a:avLst/>
              </a:prstGeom>
              <a:solidFill>
                <a:srgbClr val="8A9B52"/>
              </a:solidFill>
              <a:ln>
                <a:solidFill>
                  <a:srgbClr val="859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sym typeface="Arial"/>
                </a:endParaRPr>
              </a:p>
            </p:txBody>
          </p:sp>
          <p:sp>
            <p:nvSpPr>
              <p:cNvPr id="266" name="Rectangle 265">
                <a:extLst>
                  <a:ext uri="{FF2B5EF4-FFF2-40B4-BE49-F238E27FC236}">
                    <a16:creationId xmlns:a16="http://schemas.microsoft.com/office/drawing/2014/main" id="{F01741A0-3840-8344-8480-47A6833C1F22}"/>
                  </a:ext>
                </a:extLst>
              </p:cNvPr>
              <p:cNvSpPr/>
              <p:nvPr/>
            </p:nvSpPr>
            <p:spPr>
              <a:xfrm>
                <a:off x="2389946" y="2177763"/>
                <a:ext cx="1507666" cy="369332"/>
              </a:xfrm>
              <a:prstGeom prst="rect">
                <a:avLst/>
              </a:prstGeom>
              <a:solidFill>
                <a:schemeClr val="bg1"/>
              </a:solid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859B3C"/>
                    </a:solidFill>
                    <a:effectLst/>
                    <a:uLnTx/>
                    <a:uFillTx/>
                    <a:latin typeface="Calibri"/>
                    <a:ea typeface="+mn-ea"/>
                    <a:cs typeface="Arial"/>
                    <a:sym typeface="Arial"/>
                  </a:rPr>
                  <a:t>IDENTITY &amp; ACCESS  MGT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859B3C"/>
                    </a:solidFill>
                    <a:effectLst/>
                    <a:uLnTx/>
                    <a:uFillTx/>
                    <a:latin typeface="Calibri"/>
                    <a:ea typeface="+mn-ea"/>
                    <a:cs typeface="Arial"/>
                    <a:sym typeface="Arial"/>
                  </a:rPr>
                  <a:t>AUTHORIZATION</a:t>
                </a:r>
              </a:p>
            </p:txBody>
          </p:sp>
          <p:cxnSp>
            <p:nvCxnSpPr>
              <p:cNvPr id="268" name="Straight Connector 267">
                <a:extLst>
                  <a:ext uri="{FF2B5EF4-FFF2-40B4-BE49-F238E27FC236}">
                    <a16:creationId xmlns:a16="http://schemas.microsoft.com/office/drawing/2014/main" id="{C971DD8E-174C-494C-A909-734F40E9A540}"/>
                  </a:ext>
                </a:extLst>
              </p:cNvPr>
              <p:cNvCxnSpPr>
                <a:cxnSpLocks/>
              </p:cNvCxnSpPr>
              <p:nvPr/>
            </p:nvCxnSpPr>
            <p:spPr>
              <a:xfrm>
                <a:off x="3243433" y="2468435"/>
                <a:ext cx="0" cy="866369"/>
              </a:xfrm>
              <a:prstGeom prst="line">
                <a:avLst/>
              </a:prstGeom>
              <a:ln w="3175">
                <a:solidFill>
                  <a:srgbClr val="8A9B52"/>
                </a:solidFill>
                <a:prstDash val="solid"/>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sp>
        <p:nvSpPr>
          <p:cNvPr id="15" name="Title 14"/>
          <p:cNvSpPr>
            <a:spLocks noGrp="1"/>
          </p:cNvSpPr>
          <p:nvPr>
            <p:ph type="title" idx="4294967295"/>
          </p:nvPr>
        </p:nvSpPr>
        <p:spPr>
          <a:xfrm>
            <a:off x="-356626" y="-191605"/>
            <a:ext cx="5953555" cy="181334"/>
          </a:xfrm>
        </p:spPr>
        <p:txBody>
          <a:bodyPr>
            <a:normAutofit fontScale="90000"/>
          </a:bodyPr>
          <a:lstStyle/>
          <a:p>
            <a:r>
              <a:rPr lang="en-US" sz="788" dirty="0"/>
              <a:t>Geaux Forward Implementation Status</a:t>
            </a:r>
          </a:p>
        </p:txBody>
      </p:sp>
      <p:grpSp>
        <p:nvGrpSpPr>
          <p:cNvPr id="31" name="Group 30">
            <a:extLst>
              <a:ext uri="{FF2B5EF4-FFF2-40B4-BE49-F238E27FC236}">
                <a16:creationId xmlns:a16="http://schemas.microsoft.com/office/drawing/2014/main" id="{525573EA-D517-B74F-8D59-64BEDB917300}"/>
              </a:ext>
              <a:ext uri="{C183D7F6-B498-43B3-948B-1728B52AA6E4}">
                <adec:decorative xmlns:adec="http://schemas.microsoft.com/office/drawing/2017/decorative" val="1"/>
              </a:ext>
            </a:extLst>
          </p:cNvPr>
          <p:cNvGrpSpPr/>
          <p:nvPr/>
        </p:nvGrpSpPr>
        <p:grpSpPr>
          <a:xfrm>
            <a:off x="2756980" y="1190114"/>
            <a:ext cx="3317783" cy="2570027"/>
            <a:chOff x="19274" y="1219200"/>
            <a:chExt cx="4423711" cy="3426702"/>
          </a:xfrm>
        </p:grpSpPr>
        <p:grpSp>
          <p:nvGrpSpPr>
            <p:cNvPr id="24" name="Group 23">
              <a:extLst>
                <a:ext uri="{FF2B5EF4-FFF2-40B4-BE49-F238E27FC236}">
                  <a16:creationId xmlns:a16="http://schemas.microsoft.com/office/drawing/2014/main" id="{B7F200FE-DAE9-B147-B5AC-B935BA4695DA}"/>
                </a:ext>
              </a:extLst>
            </p:cNvPr>
            <p:cNvGrpSpPr/>
            <p:nvPr/>
          </p:nvGrpSpPr>
          <p:grpSpPr>
            <a:xfrm>
              <a:off x="19274" y="2302140"/>
              <a:ext cx="1411084" cy="2124201"/>
              <a:chOff x="19274" y="2302140"/>
              <a:chExt cx="1411084" cy="2124201"/>
            </a:xfrm>
          </p:grpSpPr>
          <p:sp>
            <p:nvSpPr>
              <p:cNvPr id="69" name="Freeform 68"/>
              <p:cNvSpPr>
                <a:spLocks noChangeAspect="1"/>
              </p:cNvSpPr>
              <p:nvPr/>
            </p:nvSpPr>
            <p:spPr>
              <a:xfrm>
                <a:off x="615125" y="3694821"/>
                <a:ext cx="731520" cy="73152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5B95A"/>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sp>
            <p:nvSpPr>
              <p:cNvPr id="29" name="TextBox 28"/>
              <p:cNvSpPr txBox="1"/>
              <p:nvPr/>
            </p:nvSpPr>
            <p:spPr>
              <a:xfrm>
                <a:off x="19274" y="2302140"/>
                <a:ext cx="1411084" cy="861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C19D22"/>
                    </a:solidFill>
                    <a:effectLst/>
                    <a:uLnTx/>
                    <a:uFillTx/>
                    <a:latin typeface="Calibri"/>
                    <a:ea typeface="+mn-ea"/>
                    <a:cs typeface="Arial"/>
                    <a:sym typeface="Arial"/>
                  </a:rPr>
                  <a:t>RECRUITING &amp; ADMISSIONS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C19D22"/>
                    </a:solidFill>
                    <a:effectLst/>
                    <a:uLnTx/>
                    <a:uFillTx/>
                    <a:latin typeface="Calibri"/>
                    <a:ea typeface="+mn-ea"/>
                    <a:cs typeface="Arial"/>
                    <a:sym typeface="Arial"/>
                  </a:rPr>
                  <a:t>SCHOLARSHIP PROCESSING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C19D22"/>
                    </a:solidFill>
                    <a:effectLst/>
                    <a:uLnTx/>
                    <a:uFillTx/>
                    <a:latin typeface="Calibri"/>
                    <a:ea typeface="+mn-ea"/>
                    <a:cs typeface="Arial"/>
                    <a:sym typeface="Arial"/>
                  </a:rPr>
                  <a:t>ISIR LOADS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C19D22"/>
                    </a:solidFill>
                    <a:effectLst/>
                    <a:uLnTx/>
                    <a:uFillTx/>
                    <a:latin typeface="Calibri"/>
                    <a:ea typeface="+mn-ea"/>
                    <a:cs typeface="Arial"/>
                    <a:sym typeface="Arial"/>
                  </a:rPr>
                  <a:t>STUDENT ACCOUNT DATA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C19D22"/>
                    </a:solidFill>
                    <a:effectLst/>
                    <a:uLnTx/>
                    <a:uFillTx/>
                    <a:latin typeface="Calibri"/>
                    <a:ea typeface="+mn-ea"/>
                    <a:cs typeface="Arial"/>
                    <a:sym typeface="Arial"/>
                  </a:rPr>
                  <a:t>  </a:t>
                </a:r>
                <a:r>
                  <a:rPr kumimoji="0" lang="en-US" sz="525" b="1" i="0" u="none" strike="noStrike" kern="1200" cap="none" spc="0" normalizeH="0" baseline="0" noProof="0" dirty="0">
                    <a:ln>
                      <a:noFill/>
                    </a:ln>
                    <a:solidFill>
                      <a:srgbClr val="C19D22"/>
                    </a:solidFill>
                    <a:effectLst/>
                    <a:uLnTx/>
                    <a:uFillTx/>
                    <a:latin typeface="Calibri"/>
                    <a:ea typeface="+mn-ea"/>
                    <a:cs typeface="Arial"/>
                    <a:sym typeface="Arial"/>
                  </a:rPr>
                  <a:t>(CHARGES / BALANCE FWD)</a:t>
                </a:r>
                <a:endParaRPr kumimoji="0" lang="en-US" sz="600" b="1" i="0" u="none" strike="noStrike" kern="1200" cap="none" spc="0" normalizeH="0" baseline="0" noProof="0" dirty="0">
                  <a:ln>
                    <a:noFill/>
                  </a:ln>
                  <a:solidFill>
                    <a:srgbClr val="C19D22"/>
                  </a:solidFill>
                  <a:effectLst/>
                  <a:uLnTx/>
                  <a:uFillTx/>
                  <a:latin typeface="Calibri"/>
                  <a:ea typeface="+mn-ea"/>
                  <a:cs typeface="Arial"/>
                  <a:sym typeface="Arial"/>
                </a:endParaRPr>
              </a:p>
            </p:txBody>
          </p:sp>
          <p:cxnSp>
            <p:nvCxnSpPr>
              <p:cNvPr id="154" name="Straight Connector 153">
                <a:extLst>
                  <a:ext uri="{FF2B5EF4-FFF2-40B4-BE49-F238E27FC236}">
                    <a16:creationId xmlns:a16="http://schemas.microsoft.com/office/drawing/2014/main" id="{3BE9C30F-D3FB-774C-9982-E58DF15E4B94}"/>
                  </a:ext>
                </a:extLst>
              </p:cNvPr>
              <p:cNvCxnSpPr>
                <a:cxnSpLocks/>
              </p:cNvCxnSpPr>
              <p:nvPr/>
            </p:nvCxnSpPr>
            <p:spPr>
              <a:xfrm>
                <a:off x="980885" y="3001637"/>
                <a:ext cx="0" cy="655963"/>
              </a:xfrm>
              <a:prstGeom prst="line">
                <a:avLst/>
              </a:prstGeom>
              <a:ln w="3175">
                <a:solidFill>
                  <a:srgbClr val="D5B95A"/>
                </a:solidFill>
                <a:prstDash val="solid"/>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2C47167-739C-B04B-8687-FB02799FBBA0}"/>
                </a:ext>
              </a:extLst>
            </p:cNvPr>
            <p:cNvGrpSpPr/>
            <p:nvPr/>
          </p:nvGrpSpPr>
          <p:grpSpPr>
            <a:xfrm>
              <a:off x="894271" y="1481915"/>
              <a:ext cx="1773467" cy="2981107"/>
              <a:chOff x="894271" y="1481915"/>
              <a:chExt cx="1773467" cy="2981107"/>
            </a:xfrm>
          </p:grpSpPr>
          <p:sp>
            <p:nvSpPr>
              <p:cNvPr id="71" name="Freeform 70"/>
              <p:cNvSpPr>
                <a:spLocks noChangeAspect="1"/>
              </p:cNvSpPr>
              <p:nvPr/>
            </p:nvSpPr>
            <p:spPr>
              <a:xfrm>
                <a:off x="1622547" y="3457182"/>
                <a:ext cx="1005840" cy="100584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5B95A"/>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sp>
            <p:nvSpPr>
              <p:cNvPr id="115" name="TextBox 114"/>
              <p:cNvSpPr txBox="1"/>
              <p:nvPr/>
            </p:nvSpPr>
            <p:spPr>
              <a:xfrm>
                <a:off x="894271" y="1481915"/>
                <a:ext cx="1773467" cy="61555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C19D22"/>
                    </a:solidFill>
                    <a:effectLst/>
                    <a:uLnTx/>
                    <a:uFillTx/>
                    <a:latin typeface="Calibri"/>
                    <a:ea typeface="+mn-ea"/>
                    <a:cs typeface="Arial"/>
                    <a:sym typeface="Arial"/>
                  </a:rPr>
                  <a:t>CURRICULUM MANAGEMENT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C19D22"/>
                    </a:solidFill>
                    <a:effectLst/>
                    <a:uLnTx/>
                    <a:uFillTx/>
                    <a:latin typeface="Calibri"/>
                    <a:ea typeface="+mn-ea"/>
                    <a:cs typeface="Arial"/>
                    <a:sym typeface="Arial"/>
                  </a:rPr>
                  <a:t>SCHOLARSHIP PROCESSING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C19D22"/>
                    </a:solidFill>
                    <a:effectLst/>
                    <a:uLnTx/>
                    <a:uFillTx/>
                    <a:latin typeface="Calibri"/>
                    <a:ea typeface="+mn-ea"/>
                    <a:cs typeface="Arial"/>
                    <a:sym typeface="Arial"/>
                  </a:rPr>
                  <a:t>CONTINUING STUDENT CONVERSION</a:t>
                </a:r>
              </a:p>
            </p:txBody>
          </p:sp>
          <p:cxnSp>
            <p:nvCxnSpPr>
              <p:cNvPr id="158" name="Straight Connector 157">
                <a:extLst>
                  <a:ext uri="{FF2B5EF4-FFF2-40B4-BE49-F238E27FC236}">
                    <a16:creationId xmlns:a16="http://schemas.microsoft.com/office/drawing/2014/main" id="{877197F4-F172-D548-903E-6EFC5E63ECBE}"/>
                  </a:ext>
                </a:extLst>
              </p:cNvPr>
              <p:cNvCxnSpPr>
                <a:cxnSpLocks/>
              </p:cNvCxnSpPr>
              <p:nvPr/>
            </p:nvCxnSpPr>
            <p:spPr>
              <a:xfrm>
                <a:off x="2125467" y="1946537"/>
                <a:ext cx="0" cy="1482463"/>
              </a:xfrm>
              <a:prstGeom prst="line">
                <a:avLst/>
              </a:prstGeom>
              <a:ln w="3175">
                <a:solidFill>
                  <a:srgbClr val="D5B95A"/>
                </a:solidFill>
                <a:prstDash val="solid"/>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E5D8A361-405D-A84B-9C7F-D53F50DAB711}"/>
                </a:ext>
              </a:extLst>
            </p:cNvPr>
            <p:cNvGrpSpPr/>
            <p:nvPr/>
          </p:nvGrpSpPr>
          <p:grpSpPr>
            <a:xfrm>
              <a:off x="1497587" y="2652613"/>
              <a:ext cx="698633" cy="1384562"/>
              <a:chOff x="1497587" y="2652613"/>
              <a:chExt cx="698633" cy="1384562"/>
            </a:xfrm>
          </p:grpSpPr>
          <p:sp>
            <p:nvSpPr>
              <p:cNvPr id="77" name="Freeform 76"/>
              <p:cNvSpPr>
                <a:spLocks noChangeAspect="1"/>
              </p:cNvSpPr>
              <p:nvPr/>
            </p:nvSpPr>
            <p:spPr>
              <a:xfrm>
                <a:off x="1497587" y="3642187"/>
                <a:ext cx="457200" cy="394988"/>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5B95A"/>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sp>
            <p:nvSpPr>
              <p:cNvPr id="120" name="Rectangle 119">
                <a:extLst>
                  <a:ext uri="{FF2B5EF4-FFF2-40B4-BE49-F238E27FC236}">
                    <a16:creationId xmlns:a16="http://schemas.microsoft.com/office/drawing/2014/main" id="{87CDFAC8-CE4E-4FD4-BA9B-92B8DC596FBA}"/>
                  </a:ext>
                </a:extLst>
              </p:cNvPr>
              <p:cNvSpPr/>
              <p:nvPr/>
            </p:nvSpPr>
            <p:spPr>
              <a:xfrm>
                <a:off x="1503216" y="2652613"/>
                <a:ext cx="693004" cy="49244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C19D22"/>
                    </a:solidFill>
                    <a:effectLst/>
                    <a:uLnTx/>
                    <a:uFillTx/>
                    <a:latin typeface="Calibri"/>
                    <a:ea typeface="+mn-ea"/>
                    <a:cs typeface="Arial"/>
                    <a:sym typeface="Arial"/>
                  </a:rPr>
                  <a:t>COURSE CATALOG </a:t>
                </a:r>
                <a:br>
                  <a:rPr kumimoji="0" lang="en-US" sz="600" b="1" i="0" u="none" strike="noStrike" kern="1200" cap="none" spc="0" normalizeH="0" baseline="0" noProof="0" dirty="0">
                    <a:ln>
                      <a:noFill/>
                    </a:ln>
                    <a:solidFill>
                      <a:srgbClr val="C19D22"/>
                    </a:solidFill>
                    <a:effectLst/>
                    <a:uLnTx/>
                    <a:uFillTx/>
                    <a:latin typeface="Calibri"/>
                    <a:ea typeface="+mn-ea"/>
                    <a:cs typeface="Arial"/>
                    <a:sym typeface="Arial"/>
                  </a:rPr>
                </a:br>
                <a:r>
                  <a:rPr kumimoji="0" lang="en-US" sz="600" b="1" i="0" u="none" strike="noStrike" kern="1200" cap="none" spc="0" normalizeH="0" baseline="0" noProof="0" dirty="0">
                    <a:ln>
                      <a:noFill/>
                    </a:ln>
                    <a:solidFill>
                      <a:srgbClr val="C19D22"/>
                    </a:solidFill>
                    <a:effectLst/>
                    <a:uLnTx/>
                    <a:uFillTx/>
                    <a:latin typeface="Calibri"/>
                    <a:ea typeface="+mn-ea"/>
                    <a:cs typeface="Arial"/>
                    <a:sym typeface="Arial"/>
                  </a:rPr>
                  <a:t>LOAD</a:t>
                </a:r>
              </a:p>
            </p:txBody>
          </p:sp>
          <p:cxnSp>
            <p:nvCxnSpPr>
              <p:cNvPr id="156" name="Straight Connector 155">
                <a:extLst>
                  <a:ext uri="{FF2B5EF4-FFF2-40B4-BE49-F238E27FC236}">
                    <a16:creationId xmlns:a16="http://schemas.microsoft.com/office/drawing/2014/main" id="{D148E900-CCAC-304C-AE68-78108F7B2EC4}"/>
                  </a:ext>
                </a:extLst>
              </p:cNvPr>
              <p:cNvCxnSpPr/>
              <p:nvPr/>
            </p:nvCxnSpPr>
            <p:spPr>
              <a:xfrm>
                <a:off x="1695674" y="3086226"/>
                <a:ext cx="0" cy="533400"/>
              </a:xfrm>
              <a:prstGeom prst="line">
                <a:avLst/>
              </a:prstGeom>
              <a:ln w="3175">
                <a:solidFill>
                  <a:srgbClr val="D5B95A"/>
                </a:solidFill>
                <a:prstDash val="solid"/>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0E23E47C-3895-EF4A-9193-39CD5E8AA387}"/>
                </a:ext>
              </a:extLst>
            </p:cNvPr>
            <p:cNvGrpSpPr/>
            <p:nvPr/>
          </p:nvGrpSpPr>
          <p:grpSpPr>
            <a:xfrm>
              <a:off x="2535715" y="2793791"/>
              <a:ext cx="677952" cy="1532071"/>
              <a:chOff x="2535715" y="2793791"/>
              <a:chExt cx="677952" cy="1532071"/>
            </a:xfrm>
          </p:grpSpPr>
          <p:sp>
            <p:nvSpPr>
              <p:cNvPr id="6" name="Freeform 5"/>
              <p:cNvSpPr>
                <a:spLocks noChangeAspect="1"/>
              </p:cNvSpPr>
              <p:nvPr/>
            </p:nvSpPr>
            <p:spPr>
              <a:xfrm>
                <a:off x="2617090" y="3777222"/>
                <a:ext cx="548640" cy="54864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5B95A"/>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sp>
            <p:nvSpPr>
              <p:cNvPr id="112" name="Rectangle 111"/>
              <p:cNvSpPr/>
              <p:nvPr/>
            </p:nvSpPr>
            <p:spPr>
              <a:xfrm>
                <a:off x="2535715" y="2793791"/>
                <a:ext cx="677952" cy="24622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C19D22"/>
                    </a:solidFill>
                    <a:effectLst/>
                    <a:uLnTx/>
                    <a:uFillTx/>
                    <a:latin typeface="Calibri"/>
                    <a:ea typeface="+mn-ea"/>
                    <a:cs typeface="Arial"/>
                    <a:sym typeface="Arial"/>
                  </a:rPr>
                  <a:t>ADVISING</a:t>
                </a:r>
              </a:p>
            </p:txBody>
          </p:sp>
          <p:cxnSp>
            <p:nvCxnSpPr>
              <p:cNvPr id="161" name="Straight Connector 160">
                <a:extLst>
                  <a:ext uri="{FF2B5EF4-FFF2-40B4-BE49-F238E27FC236}">
                    <a16:creationId xmlns:a16="http://schemas.microsoft.com/office/drawing/2014/main" id="{052FA6ED-40C3-E74F-8A96-99AA87B1F7E2}"/>
                  </a:ext>
                </a:extLst>
              </p:cNvPr>
              <p:cNvCxnSpPr>
                <a:cxnSpLocks/>
              </p:cNvCxnSpPr>
              <p:nvPr/>
            </p:nvCxnSpPr>
            <p:spPr>
              <a:xfrm>
                <a:off x="2891410" y="2992578"/>
                <a:ext cx="0" cy="764367"/>
              </a:xfrm>
              <a:prstGeom prst="line">
                <a:avLst/>
              </a:prstGeom>
              <a:ln w="3175">
                <a:solidFill>
                  <a:srgbClr val="D5B95A"/>
                </a:solidFill>
                <a:prstDash val="solid"/>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41E59481-CBF6-C743-87A9-A2B785E4792A}"/>
                </a:ext>
              </a:extLst>
            </p:cNvPr>
            <p:cNvGrpSpPr/>
            <p:nvPr/>
          </p:nvGrpSpPr>
          <p:grpSpPr>
            <a:xfrm>
              <a:off x="2752845" y="1219200"/>
              <a:ext cx="1690140" cy="3426702"/>
              <a:chOff x="2752845" y="1219200"/>
              <a:chExt cx="1690140" cy="3426702"/>
            </a:xfrm>
          </p:grpSpPr>
          <p:sp>
            <p:nvSpPr>
              <p:cNvPr id="7" name="Freeform 6"/>
              <p:cNvSpPr>
                <a:spLocks noChangeAspect="1"/>
              </p:cNvSpPr>
              <p:nvPr/>
            </p:nvSpPr>
            <p:spPr>
              <a:xfrm>
                <a:off x="2894989" y="3457182"/>
                <a:ext cx="1188720" cy="118872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5B95A"/>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cxnSp>
            <p:nvCxnSpPr>
              <p:cNvPr id="162" name="Straight Connector 161">
                <a:extLst>
                  <a:ext uri="{FF2B5EF4-FFF2-40B4-BE49-F238E27FC236}">
                    <a16:creationId xmlns:a16="http://schemas.microsoft.com/office/drawing/2014/main" id="{65B3EA05-873D-EC4C-BA1C-8B8F5847C01A}"/>
                  </a:ext>
                </a:extLst>
              </p:cNvPr>
              <p:cNvCxnSpPr/>
              <p:nvPr/>
            </p:nvCxnSpPr>
            <p:spPr>
              <a:xfrm>
                <a:off x="3489349" y="2041671"/>
                <a:ext cx="0" cy="1371600"/>
              </a:xfrm>
              <a:prstGeom prst="line">
                <a:avLst/>
              </a:prstGeom>
              <a:ln w="3175">
                <a:solidFill>
                  <a:srgbClr val="D5B95A"/>
                </a:solidFill>
                <a:prstDash val="solid"/>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71" name="TextBox 270">
                <a:extLst>
                  <a:ext uri="{FF2B5EF4-FFF2-40B4-BE49-F238E27FC236}">
                    <a16:creationId xmlns:a16="http://schemas.microsoft.com/office/drawing/2014/main" id="{9BB055F1-74E8-4651-87AF-27E045D85ED1}"/>
                  </a:ext>
                </a:extLst>
              </p:cNvPr>
              <p:cNvSpPr txBox="1"/>
              <p:nvPr/>
            </p:nvSpPr>
            <p:spPr>
              <a:xfrm>
                <a:off x="2752845" y="1219200"/>
                <a:ext cx="1690140" cy="96949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C19D22"/>
                    </a:solidFill>
                    <a:effectLst/>
                    <a:uLnTx/>
                    <a:uFillTx/>
                    <a:latin typeface="Calibri"/>
                    <a:ea typeface="+mn-ea"/>
                    <a:cs typeface="Arial"/>
                    <a:sym typeface="Arial"/>
                  </a:rPr>
                  <a:t>FINANCIAL AID PACKAGING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C19D22"/>
                    </a:solidFill>
                    <a:effectLst/>
                    <a:uLnTx/>
                    <a:uFillTx/>
                    <a:latin typeface="Calibri"/>
                    <a:ea typeface="+mn-ea"/>
                    <a:cs typeface="Arial"/>
                    <a:sym typeface="Arial"/>
                  </a:rPr>
                  <a:t>MIDTERM GRADING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C19D22"/>
                    </a:solidFill>
                    <a:effectLst/>
                    <a:uLnTx/>
                    <a:uFillTx/>
                    <a:latin typeface="Calibri"/>
                    <a:ea typeface="+mn-ea"/>
                    <a:cs typeface="Arial"/>
                    <a:sym typeface="Arial"/>
                  </a:rPr>
                  <a:t>REGISTRATION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C19D22"/>
                    </a:solidFill>
                    <a:effectLst/>
                    <a:uLnTx/>
                    <a:uFillTx/>
                    <a:latin typeface="Calibri"/>
                    <a:ea typeface="+mn-ea"/>
                    <a:cs typeface="Arial"/>
                    <a:sym typeface="Arial"/>
                  </a:rPr>
                  <a:t>TRANSCRIPTS (HISTORICAL DATA)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C19D22"/>
                    </a:solidFill>
                    <a:effectLst/>
                    <a:uLnTx/>
                    <a:uFillTx/>
                    <a:latin typeface="Calibri"/>
                    <a:ea typeface="+mn-ea"/>
                    <a:cs typeface="Arial"/>
                    <a:sym typeface="Arial"/>
                  </a:rPr>
                  <a:t>STUDENT ACCOUNT DATA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C19D22"/>
                    </a:solidFill>
                    <a:effectLst/>
                    <a:uLnTx/>
                    <a:uFillTx/>
                    <a:latin typeface="Calibri"/>
                    <a:ea typeface="+mn-ea"/>
                    <a:cs typeface="Arial"/>
                    <a:sym typeface="Arial"/>
                  </a:rPr>
                  <a:t>  </a:t>
                </a:r>
                <a:r>
                  <a:rPr kumimoji="0" lang="en-US" sz="525" b="1" i="0" u="none" strike="noStrike" kern="1200" cap="none" spc="0" normalizeH="0" baseline="0" noProof="0" dirty="0">
                    <a:ln>
                      <a:noFill/>
                    </a:ln>
                    <a:solidFill>
                      <a:srgbClr val="C19D22"/>
                    </a:solidFill>
                    <a:effectLst/>
                    <a:uLnTx/>
                    <a:uFillTx/>
                    <a:latin typeface="Calibri"/>
                    <a:ea typeface="+mn-ea"/>
                    <a:cs typeface="Arial"/>
                    <a:sym typeface="Arial"/>
                  </a:rPr>
                  <a:t>(CHARGES / BALANCE FWD)</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525" b="1" i="0" u="none" strike="noStrike" kern="1200" cap="none" spc="0" normalizeH="0" baseline="0" noProof="0" dirty="0">
                  <a:ln>
                    <a:noFill/>
                  </a:ln>
                  <a:solidFill>
                    <a:srgbClr val="C6AA45"/>
                  </a:solidFill>
                  <a:effectLst/>
                  <a:uLnTx/>
                  <a:uFillTx/>
                  <a:latin typeface="Calibri"/>
                  <a:ea typeface="+mn-ea"/>
                  <a:cs typeface="Arial"/>
                  <a:sym typeface="Arial"/>
                </a:endParaRPr>
              </a:p>
            </p:txBody>
          </p:sp>
        </p:grpSp>
      </p:grpSp>
      <p:grpSp>
        <p:nvGrpSpPr>
          <p:cNvPr id="39" name="Group 38">
            <a:extLst>
              <a:ext uri="{FF2B5EF4-FFF2-40B4-BE49-F238E27FC236}">
                <a16:creationId xmlns:a16="http://schemas.microsoft.com/office/drawing/2014/main" id="{474C3156-BC5B-9D40-8A75-234888306058}"/>
              </a:ext>
              <a:ext uri="{C183D7F6-B498-43B3-948B-1728B52AA6E4}">
                <adec:decorative xmlns:adec="http://schemas.microsoft.com/office/drawing/2017/decorative" val="1"/>
              </a:ext>
            </a:extLst>
          </p:cNvPr>
          <p:cNvGrpSpPr/>
          <p:nvPr/>
        </p:nvGrpSpPr>
        <p:grpSpPr>
          <a:xfrm>
            <a:off x="5679335" y="914400"/>
            <a:ext cx="3172874" cy="3262924"/>
            <a:chOff x="3746659" y="874634"/>
            <a:chExt cx="4230498" cy="4350565"/>
          </a:xfrm>
        </p:grpSpPr>
        <p:grpSp>
          <p:nvGrpSpPr>
            <p:cNvPr id="38" name="Group 37">
              <a:extLst>
                <a:ext uri="{FF2B5EF4-FFF2-40B4-BE49-F238E27FC236}">
                  <a16:creationId xmlns:a16="http://schemas.microsoft.com/office/drawing/2014/main" id="{FA788579-73CE-B746-81D5-59929730E6F9}"/>
                </a:ext>
              </a:extLst>
            </p:cNvPr>
            <p:cNvGrpSpPr/>
            <p:nvPr/>
          </p:nvGrpSpPr>
          <p:grpSpPr>
            <a:xfrm>
              <a:off x="5599717" y="874634"/>
              <a:ext cx="2377440" cy="4350565"/>
              <a:chOff x="5599717" y="874634"/>
              <a:chExt cx="2377440" cy="4350565"/>
            </a:xfrm>
          </p:grpSpPr>
          <p:sp>
            <p:nvSpPr>
              <p:cNvPr id="131" name="Freeform 130">
                <a:extLst>
                  <a:ext uri="{FF2B5EF4-FFF2-40B4-BE49-F238E27FC236}">
                    <a16:creationId xmlns:a16="http://schemas.microsoft.com/office/drawing/2014/main" id="{32F868CC-AE27-4E41-A786-7FC46DECBAE2}"/>
                  </a:ext>
                </a:extLst>
              </p:cNvPr>
              <p:cNvSpPr>
                <a:spLocks noChangeAspect="1"/>
              </p:cNvSpPr>
              <p:nvPr/>
            </p:nvSpPr>
            <p:spPr>
              <a:xfrm>
                <a:off x="5599717" y="2847759"/>
                <a:ext cx="2377440" cy="237744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pattFill prst="wdUpDiag">
                <a:fgClr>
                  <a:schemeClr val="accent1"/>
                </a:fgClr>
                <a:bgClr>
                  <a:srgbClr val="786672"/>
                </a:bgClr>
              </a:patt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sp>
            <p:nvSpPr>
              <p:cNvPr id="133" name="TextBox 132">
                <a:extLst>
                  <a:ext uri="{FF2B5EF4-FFF2-40B4-BE49-F238E27FC236}">
                    <a16:creationId xmlns:a16="http://schemas.microsoft.com/office/drawing/2014/main" id="{4E932A67-356F-E84C-A0B0-7D26456493CA}"/>
                  </a:ext>
                </a:extLst>
              </p:cNvPr>
              <p:cNvSpPr txBox="1"/>
              <p:nvPr/>
            </p:nvSpPr>
            <p:spPr>
              <a:xfrm>
                <a:off x="6271194" y="874634"/>
                <a:ext cx="1550147" cy="107721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786672"/>
                    </a:solidFill>
                    <a:effectLst/>
                    <a:uLnTx/>
                    <a:uFillTx/>
                    <a:latin typeface="Calibri"/>
                    <a:ea typeface="+mn-ea"/>
                    <a:cs typeface="Arial"/>
                    <a:sym typeface="Arial"/>
                  </a:rPr>
                  <a:t>FINANCIAL AID PACKAGING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786672"/>
                    </a:solidFill>
                    <a:effectLst/>
                    <a:uLnTx/>
                    <a:uFillTx/>
                    <a:latin typeface="Calibri"/>
                    <a:ea typeface="+mn-ea"/>
                    <a:cs typeface="Arial"/>
                    <a:sym typeface="Arial"/>
                  </a:rPr>
                  <a:t>MIDTERM GRADING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786672"/>
                    </a:solidFill>
                    <a:effectLst/>
                    <a:uLnTx/>
                    <a:uFillTx/>
                    <a:latin typeface="Calibri"/>
                    <a:ea typeface="+mn-ea"/>
                    <a:cs typeface="Arial"/>
                    <a:sym typeface="Arial"/>
                  </a:rPr>
                  <a:t>REGISTRATION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786672"/>
                    </a:solidFill>
                    <a:effectLst/>
                    <a:uLnTx/>
                    <a:uFillTx/>
                    <a:latin typeface="Calibri"/>
                    <a:ea typeface="+mn-ea"/>
                    <a:cs typeface="Arial"/>
                    <a:sym typeface="Arial"/>
                  </a:rPr>
                  <a:t>TRANSCRIPTS </a:t>
                </a:r>
                <a:r>
                  <a:rPr kumimoji="0" lang="en-US" sz="525" b="1" i="0" u="none" strike="noStrike" kern="1200" cap="none" spc="0" normalizeH="0" baseline="0" noProof="0" dirty="0">
                    <a:ln>
                      <a:noFill/>
                    </a:ln>
                    <a:solidFill>
                      <a:srgbClr val="786672"/>
                    </a:solidFill>
                    <a:effectLst/>
                    <a:uLnTx/>
                    <a:uFillTx/>
                    <a:latin typeface="Calibri"/>
                    <a:ea typeface="+mn-ea"/>
                    <a:cs typeface="Arial"/>
                    <a:sym typeface="Arial"/>
                  </a:rPr>
                  <a:t>(HISTORICAL DATA)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786672"/>
                    </a:solidFill>
                    <a:effectLst/>
                    <a:uLnTx/>
                    <a:uFillTx/>
                    <a:latin typeface="Calibri"/>
                    <a:ea typeface="+mn-ea"/>
                    <a:cs typeface="Arial"/>
                    <a:sym typeface="Arial"/>
                  </a:rPr>
                  <a:t>STUDENT ACCOUNT DATA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525" b="1" i="0" u="none" strike="noStrike" kern="1200" cap="none" spc="0" normalizeH="0" baseline="0" noProof="0" dirty="0">
                    <a:ln>
                      <a:noFill/>
                    </a:ln>
                    <a:solidFill>
                      <a:srgbClr val="786672"/>
                    </a:solidFill>
                    <a:effectLst/>
                    <a:uLnTx/>
                    <a:uFillTx/>
                    <a:latin typeface="Calibri"/>
                    <a:ea typeface="+mn-ea"/>
                    <a:cs typeface="Arial"/>
                    <a:sym typeface="Arial"/>
                  </a:rPr>
                  <a:t>  (CHARGES / BALANCE FWD</a:t>
                </a:r>
                <a:r>
                  <a:rPr kumimoji="0" lang="en-US" sz="600" b="1" i="0" u="none" strike="noStrike" kern="1200" cap="none" spc="0" normalizeH="0" baseline="0" noProof="0" dirty="0">
                    <a:ln>
                      <a:noFill/>
                    </a:ln>
                    <a:solidFill>
                      <a:srgbClr val="786672"/>
                    </a:solidFill>
                    <a:effectLst/>
                    <a:uLnTx/>
                    <a:uFillTx/>
                    <a:latin typeface="Calibri"/>
                    <a:ea typeface="+mn-ea"/>
                    <a:cs typeface="Arial"/>
                    <a:sym typeface="Arial"/>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525" b="1" i="0" u="none" strike="noStrike" kern="1200" cap="none" spc="0" normalizeH="0" baseline="0" noProof="0" dirty="0">
                  <a:ln>
                    <a:noFill/>
                  </a:ln>
                  <a:solidFill>
                    <a:srgbClr val="AD9749">
                      <a:lumMod val="75000"/>
                    </a:srgbClr>
                  </a:solidFill>
                  <a:effectLst/>
                  <a:uLnTx/>
                  <a:uFillTx/>
                  <a:latin typeface="Calibri"/>
                  <a:ea typeface="+mn-ea"/>
                  <a:cs typeface="Arial"/>
                  <a:sym typeface="Arial"/>
                </a:endParaRPr>
              </a:p>
            </p:txBody>
          </p:sp>
          <p:cxnSp>
            <p:nvCxnSpPr>
              <p:cNvPr id="174" name="Straight Connector 173">
                <a:extLst>
                  <a:ext uri="{FF2B5EF4-FFF2-40B4-BE49-F238E27FC236}">
                    <a16:creationId xmlns:a16="http://schemas.microsoft.com/office/drawing/2014/main" id="{D28448DB-CB7B-8748-8FBB-7D91ACB01913}"/>
                  </a:ext>
                </a:extLst>
              </p:cNvPr>
              <p:cNvCxnSpPr/>
              <p:nvPr/>
            </p:nvCxnSpPr>
            <p:spPr>
              <a:xfrm>
                <a:off x="6788437" y="1704559"/>
                <a:ext cx="0" cy="1097280"/>
              </a:xfrm>
              <a:prstGeom prst="line">
                <a:avLst/>
              </a:prstGeom>
              <a:ln w="3175">
                <a:solidFill>
                  <a:srgbClr val="786672"/>
                </a:solidFill>
                <a:prstDash val="solid"/>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C6AA214E-F4D5-1442-89A7-6251507DCE06}"/>
                </a:ext>
              </a:extLst>
            </p:cNvPr>
            <p:cNvGrpSpPr/>
            <p:nvPr/>
          </p:nvGrpSpPr>
          <p:grpSpPr>
            <a:xfrm>
              <a:off x="3746659" y="2111514"/>
              <a:ext cx="1498566" cy="2656485"/>
              <a:chOff x="3746659" y="2111514"/>
              <a:chExt cx="1498566" cy="2656485"/>
            </a:xfrm>
          </p:grpSpPr>
          <p:sp>
            <p:nvSpPr>
              <p:cNvPr id="149" name="Freeform 148">
                <a:extLst>
                  <a:ext uri="{FF2B5EF4-FFF2-40B4-BE49-F238E27FC236}">
                    <a16:creationId xmlns:a16="http://schemas.microsoft.com/office/drawing/2014/main" id="{88FE34EB-1983-494E-87FF-96869ACFE5A4}"/>
                  </a:ext>
                </a:extLst>
              </p:cNvPr>
              <p:cNvSpPr>
                <a:spLocks noChangeAspect="1"/>
              </p:cNvSpPr>
              <p:nvPr/>
            </p:nvSpPr>
            <p:spPr>
              <a:xfrm>
                <a:off x="3746659" y="3304959"/>
                <a:ext cx="1463040" cy="146304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pattFill prst="wdUpDiag">
                <a:fgClr>
                  <a:schemeClr val="accent1"/>
                </a:fgClr>
                <a:bgClr>
                  <a:srgbClr val="786672"/>
                </a:bgClr>
              </a:patt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sp>
            <p:nvSpPr>
              <p:cNvPr id="150" name="TextBox 149">
                <a:extLst>
                  <a:ext uri="{FF2B5EF4-FFF2-40B4-BE49-F238E27FC236}">
                    <a16:creationId xmlns:a16="http://schemas.microsoft.com/office/drawing/2014/main" id="{A2FA3F7C-E60B-DD42-8D3F-9DD51B7954F9}"/>
                  </a:ext>
                </a:extLst>
              </p:cNvPr>
              <p:cNvSpPr txBox="1"/>
              <p:nvPr/>
            </p:nvSpPr>
            <p:spPr>
              <a:xfrm>
                <a:off x="3852306" y="2111514"/>
                <a:ext cx="1392919" cy="98488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786672"/>
                    </a:solidFill>
                    <a:effectLst/>
                    <a:uLnTx/>
                    <a:uFillTx/>
                    <a:latin typeface="Calibri"/>
                    <a:ea typeface="+mn-ea"/>
                    <a:cs typeface="Arial"/>
                    <a:sym typeface="Arial"/>
                  </a:rPr>
                  <a:t>RECRUITING &amp; ADMISSIONS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786672"/>
                    </a:solidFill>
                    <a:effectLst/>
                    <a:uLnTx/>
                    <a:uFillTx/>
                    <a:latin typeface="Calibri"/>
                    <a:ea typeface="+mn-ea"/>
                    <a:cs typeface="Arial"/>
                    <a:sym typeface="Arial"/>
                  </a:rPr>
                  <a:t>SCHOLARSHIP PROCESSING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786672"/>
                    </a:solidFill>
                    <a:effectLst/>
                    <a:uLnTx/>
                    <a:uFillTx/>
                    <a:latin typeface="Calibri"/>
                    <a:ea typeface="+mn-ea"/>
                    <a:cs typeface="Arial"/>
                    <a:sym typeface="Arial"/>
                  </a:rPr>
                  <a:t>ISIR LOADS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786672"/>
                    </a:solidFill>
                    <a:effectLst/>
                    <a:uLnTx/>
                    <a:uFillTx/>
                    <a:latin typeface="Calibri"/>
                    <a:ea typeface="+mn-ea"/>
                    <a:cs typeface="Arial"/>
                    <a:sym typeface="Arial"/>
                  </a:rPr>
                  <a:t>STUDENT ACCOUNT DATA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525" b="1" i="0" u="none" strike="noStrike" kern="1200" cap="none" spc="0" normalizeH="0" baseline="0" noProof="0" dirty="0">
                    <a:ln>
                      <a:noFill/>
                    </a:ln>
                    <a:solidFill>
                      <a:srgbClr val="786672"/>
                    </a:solidFill>
                    <a:effectLst/>
                    <a:uLnTx/>
                    <a:uFillTx/>
                    <a:latin typeface="Calibri"/>
                    <a:ea typeface="+mn-ea"/>
                    <a:cs typeface="Arial"/>
                    <a:sym typeface="Arial"/>
                  </a:rPr>
                  <a:t>  (CHARGES / BALANCE FWD</a:t>
                </a:r>
                <a:r>
                  <a:rPr kumimoji="0" lang="en-US" sz="600" b="1" i="0" u="none" strike="noStrike" kern="1200" cap="none" spc="0" normalizeH="0" baseline="0" noProof="0" dirty="0">
                    <a:ln>
                      <a:noFill/>
                    </a:ln>
                    <a:solidFill>
                      <a:srgbClr val="786672"/>
                    </a:solidFill>
                    <a:effectLst/>
                    <a:uLnTx/>
                    <a:uFillTx/>
                    <a:latin typeface="Calibri"/>
                    <a:ea typeface="+mn-ea"/>
                    <a:cs typeface="Arial"/>
                    <a:sym typeface="Arial"/>
                  </a:rPr>
                  <a:t>)</a:t>
                </a:r>
              </a:p>
            </p:txBody>
          </p:sp>
          <p:cxnSp>
            <p:nvCxnSpPr>
              <p:cNvPr id="166" name="Straight Connector 165">
                <a:extLst>
                  <a:ext uri="{FF2B5EF4-FFF2-40B4-BE49-F238E27FC236}">
                    <a16:creationId xmlns:a16="http://schemas.microsoft.com/office/drawing/2014/main" id="{3417EAE4-6884-0B4F-97E7-0B41998DC422}"/>
                  </a:ext>
                </a:extLst>
              </p:cNvPr>
              <p:cNvCxnSpPr/>
              <p:nvPr/>
            </p:nvCxnSpPr>
            <p:spPr>
              <a:xfrm>
                <a:off x="4478179" y="2819400"/>
                <a:ext cx="0" cy="457200"/>
              </a:xfrm>
              <a:prstGeom prst="line">
                <a:avLst/>
              </a:prstGeom>
              <a:ln w="3175">
                <a:solidFill>
                  <a:srgbClr val="786672"/>
                </a:solidFill>
                <a:prstDash val="solid"/>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96D3AE8F-D5B4-244B-BC53-B25ACEA7DDB6}"/>
                </a:ext>
              </a:extLst>
            </p:cNvPr>
            <p:cNvGrpSpPr/>
            <p:nvPr/>
          </p:nvGrpSpPr>
          <p:grpSpPr>
            <a:xfrm>
              <a:off x="4668970" y="1464471"/>
              <a:ext cx="2198778" cy="3555787"/>
              <a:chOff x="4668970" y="1464471"/>
              <a:chExt cx="2198778" cy="3555787"/>
            </a:xfrm>
          </p:grpSpPr>
          <p:sp>
            <p:nvSpPr>
              <p:cNvPr id="142" name="Freeform 141">
                <a:extLst>
                  <a:ext uri="{FF2B5EF4-FFF2-40B4-BE49-F238E27FC236}">
                    <a16:creationId xmlns:a16="http://schemas.microsoft.com/office/drawing/2014/main" id="{41B6E9AC-61F5-4D49-A28B-AFB3C78C4048}"/>
                  </a:ext>
                </a:extLst>
              </p:cNvPr>
              <p:cNvSpPr>
                <a:spLocks noChangeAspect="1"/>
              </p:cNvSpPr>
              <p:nvPr/>
            </p:nvSpPr>
            <p:spPr>
              <a:xfrm>
                <a:off x="4856068" y="3008578"/>
                <a:ext cx="2011680" cy="201168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pattFill prst="wdUpDiag">
                <a:fgClr>
                  <a:schemeClr val="accent1"/>
                </a:fgClr>
                <a:bgClr>
                  <a:srgbClr val="786672"/>
                </a:bgClr>
              </a:patt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sp>
            <p:nvSpPr>
              <p:cNvPr id="144" name="TextBox 143">
                <a:extLst>
                  <a:ext uri="{FF2B5EF4-FFF2-40B4-BE49-F238E27FC236}">
                    <a16:creationId xmlns:a16="http://schemas.microsoft.com/office/drawing/2014/main" id="{F44D026C-5CF9-8949-84C3-ECF64A8913D3}"/>
                  </a:ext>
                </a:extLst>
              </p:cNvPr>
              <p:cNvSpPr txBox="1"/>
              <p:nvPr/>
            </p:nvSpPr>
            <p:spPr>
              <a:xfrm>
                <a:off x="4668970" y="1464471"/>
                <a:ext cx="1777313" cy="61555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786672"/>
                    </a:solidFill>
                    <a:effectLst/>
                    <a:uLnTx/>
                    <a:uFillTx/>
                    <a:latin typeface="Calibri"/>
                    <a:ea typeface="+mn-ea"/>
                    <a:cs typeface="Arial"/>
                    <a:sym typeface="Arial"/>
                  </a:rPr>
                  <a:t>CURRICULUM MANAGEMENT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786672"/>
                    </a:solidFill>
                    <a:effectLst/>
                    <a:uLnTx/>
                    <a:uFillTx/>
                    <a:latin typeface="Calibri"/>
                    <a:ea typeface="+mn-ea"/>
                    <a:cs typeface="Arial"/>
                    <a:sym typeface="Arial"/>
                  </a:rPr>
                  <a:t>SCHOLARSHIP PROCESSING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786672"/>
                    </a:solidFill>
                    <a:effectLst/>
                    <a:uLnTx/>
                    <a:uFillTx/>
                    <a:latin typeface="Calibri"/>
                    <a:ea typeface="+mn-ea"/>
                    <a:cs typeface="Arial"/>
                    <a:sym typeface="Arial"/>
                  </a:rPr>
                  <a:t>CONTINUING STUDENT CONVERSION</a:t>
                </a:r>
              </a:p>
            </p:txBody>
          </p:sp>
          <p:cxnSp>
            <p:nvCxnSpPr>
              <p:cNvPr id="172" name="Straight Connector 171">
                <a:extLst>
                  <a:ext uri="{FF2B5EF4-FFF2-40B4-BE49-F238E27FC236}">
                    <a16:creationId xmlns:a16="http://schemas.microsoft.com/office/drawing/2014/main" id="{56EF6E0A-0382-E646-B2CA-0F4384E8DB87}"/>
                  </a:ext>
                </a:extLst>
              </p:cNvPr>
              <p:cNvCxnSpPr/>
              <p:nvPr/>
            </p:nvCxnSpPr>
            <p:spPr>
              <a:xfrm>
                <a:off x="5861908" y="1962537"/>
                <a:ext cx="0" cy="1005840"/>
              </a:xfrm>
              <a:prstGeom prst="line">
                <a:avLst/>
              </a:prstGeom>
              <a:ln w="3175">
                <a:solidFill>
                  <a:srgbClr val="786672"/>
                </a:solidFill>
                <a:prstDash val="solid"/>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5FB1D525-439F-0145-BAA9-862538D64D87}"/>
                </a:ext>
              </a:extLst>
            </p:cNvPr>
            <p:cNvGrpSpPr/>
            <p:nvPr/>
          </p:nvGrpSpPr>
          <p:grpSpPr>
            <a:xfrm>
              <a:off x="5956693" y="2439160"/>
              <a:ext cx="1097280" cy="2186061"/>
              <a:chOff x="5956693" y="2439160"/>
              <a:chExt cx="1097280" cy="2186061"/>
            </a:xfrm>
          </p:grpSpPr>
          <p:sp>
            <p:nvSpPr>
              <p:cNvPr id="147" name="Rectangle 146">
                <a:extLst>
                  <a:ext uri="{FF2B5EF4-FFF2-40B4-BE49-F238E27FC236}">
                    <a16:creationId xmlns:a16="http://schemas.microsoft.com/office/drawing/2014/main" id="{EEA79E0D-C6D5-564D-8A40-ED64C23CD5B4}"/>
                  </a:ext>
                </a:extLst>
              </p:cNvPr>
              <p:cNvSpPr/>
              <p:nvPr/>
            </p:nvSpPr>
            <p:spPr>
              <a:xfrm>
                <a:off x="6201402" y="2439160"/>
                <a:ext cx="729959" cy="24622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786672"/>
                    </a:solidFill>
                    <a:effectLst/>
                    <a:uLnTx/>
                    <a:uFillTx/>
                    <a:latin typeface="Calibri"/>
                    <a:ea typeface="+mn-ea"/>
                    <a:cs typeface="Arial"/>
                    <a:sym typeface="Arial"/>
                  </a:rPr>
                  <a:t>ADVISING</a:t>
                </a:r>
              </a:p>
            </p:txBody>
          </p:sp>
          <p:sp>
            <p:nvSpPr>
              <p:cNvPr id="145" name="Freeform 144">
                <a:extLst>
                  <a:ext uri="{FF2B5EF4-FFF2-40B4-BE49-F238E27FC236}">
                    <a16:creationId xmlns:a16="http://schemas.microsoft.com/office/drawing/2014/main" id="{05BF1AAB-FC61-1D49-A148-3EC6F3DFA290}"/>
                  </a:ext>
                </a:extLst>
              </p:cNvPr>
              <p:cNvSpPr>
                <a:spLocks noChangeAspect="1"/>
              </p:cNvSpPr>
              <p:nvPr/>
            </p:nvSpPr>
            <p:spPr>
              <a:xfrm>
                <a:off x="5956693" y="3527941"/>
                <a:ext cx="1097280" cy="109728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pattFill prst="wdUpDiag">
                <a:fgClr>
                  <a:schemeClr val="accent1"/>
                </a:fgClr>
                <a:bgClr>
                  <a:srgbClr val="786672"/>
                </a:bgClr>
              </a:patt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cxnSp>
            <p:nvCxnSpPr>
              <p:cNvPr id="170" name="Straight Connector 169">
                <a:extLst>
                  <a:ext uri="{FF2B5EF4-FFF2-40B4-BE49-F238E27FC236}">
                    <a16:creationId xmlns:a16="http://schemas.microsoft.com/office/drawing/2014/main" id="{CD1BEEFF-163B-1348-8E6D-3C72FABD93B0}"/>
                  </a:ext>
                </a:extLst>
              </p:cNvPr>
              <p:cNvCxnSpPr/>
              <p:nvPr/>
            </p:nvCxnSpPr>
            <p:spPr>
              <a:xfrm>
                <a:off x="6505333" y="2650222"/>
                <a:ext cx="0" cy="822960"/>
              </a:xfrm>
              <a:prstGeom prst="line">
                <a:avLst/>
              </a:prstGeom>
              <a:ln w="3175">
                <a:solidFill>
                  <a:srgbClr val="786672"/>
                </a:solidFill>
                <a:prstDash val="solid"/>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5E6B82B0-E675-B941-A433-C793CFE6FC11}"/>
                </a:ext>
              </a:extLst>
            </p:cNvPr>
            <p:cNvGrpSpPr/>
            <p:nvPr/>
          </p:nvGrpSpPr>
          <p:grpSpPr>
            <a:xfrm>
              <a:off x="4876800" y="2372946"/>
              <a:ext cx="914400" cy="2162279"/>
              <a:chOff x="4904697" y="2372946"/>
              <a:chExt cx="914400" cy="2162279"/>
            </a:xfrm>
          </p:grpSpPr>
          <p:sp>
            <p:nvSpPr>
              <p:cNvPr id="134" name="Freeform 133">
                <a:extLst>
                  <a:ext uri="{FF2B5EF4-FFF2-40B4-BE49-F238E27FC236}">
                    <a16:creationId xmlns:a16="http://schemas.microsoft.com/office/drawing/2014/main" id="{55799255-E8FE-5F4F-A522-2B568EAEC27D}"/>
                  </a:ext>
                </a:extLst>
              </p:cNvPr>
              <p:cNvSpPr>
                <a:spLocks noChangeAspect="1"/>
              </p:cNvSpPr>
              <p:nvPr/>
            </p:nvSpPr>
            <p:spPr>
              <a:xfrm>
                <a:off x="4904697" y="3620825"/>
                <a:ext cx="914400" cy="91440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pattFill prst="wdUpDiag">
                <a:fgClr>
                  <a:schemeClr val="accent1"/>
                </a:fgClr>
                <a:bgClr>
                  <a:srgbClr val="786672"/>
                </a:bgClr>
              </a:patt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cxnSp>
            <p:nvCxnSpPr>
              <p:cNvPr id="168" name="Straight Connector 167">
                <a:extLst>
                  <a:ext uri="{FF2B5EF4-FFF2-40B4-BE49-F238E27FC236}">
                    <a16:creationId xmlns:a16="http://schemas.microsoft.com/office/drawing/2014/main" id="{620DF990-0667-4D4F-93E0-716625F1222E}"/>
                  </a:ext>
                </a:extLst>
              </p:cNvPr>
              <p:cNvCxnSpPr/>
              <p:nvPr/>
            </p:nvCxnSpPr>
            <p:spPr>
              <a:xfrm>
                <a:off x="5361897" y="2827031"/>
                <a:ext cx="0" cy="731520"/>
              </a:xfrm>
              <a:prstGeom prst="line">
                <a:avLst/>
              </a:prstGeom>
              <a:ln w="3175">
                <a:solidFill>
                  <a:srgbClr val="786672"/>
                </a:solidFill>
                <a:prstDash val="solid"/>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724A9420-2B28-C74E-9FFD-DF38F1BE4F45}"/>
                  </a:ext>
                </a:extLst>
              </p:cNvPr>
              <p:cNvSpPr/>
              <p:nvPr/>
            </p:nvSpPr>
            <p:spPr>
              <a:xfrm>
                <a:off x="5158462" y="2372946"/>
                <a:ext cx="660635" cy="492443"/>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786672"/>
                    </a:solidFill>
                    <a:effectLst/>
                    <a:uLnTx/>
                    <a:uFillTx/>
                    <a:latin typeface="Calibri"/>
                    <a:ea typeface="+mn-ea"/>
                    <a:cs typeface="Arial"/>
                    <a:sym typeface="Arial"/>
                  </a:rPr>
                  <a:t>COURSE CATALOG </a:t>
                </a:r>
                <a:br>
                  <a:rPr kumimoji="0" lang="en-US" sz="600" b="1" i="0" u="none" strike="noStrike" kern="1200" cap="none" spc="0" normalizeH="0" baseline="0" noProof="0" dirty="0">
                    <a:ln>
                      <a:noFill/>
                    </a:ln>
                    <a:solidFill>
                      <a:srgbClr val="786672"/>
                    </a:solidFill>
                    <a:effectLst/>
                    <a:uLnTx/>
                    <a:uFillTx/>
                    <a:latin typeface="Calibri"/>
                    <a:ea typeface="+mn-ea"/>
                    <a:cs typeface="Arial"/>
                    <a:sym typeface="Arial"/>
                  </a:rPr>
                </a:br>
                <a:r>
                  <a:rPr kumimoji="0" lang="en-US" sz="600" b="1" i="0" u="none" strike="noStrike" kern="1200" cap="none" spc="0" normalizeH="0" baseline="0" noProof="0" dirty="0">
                    <a:ln>
                      <a:noFill/>
                    </a:ln>
                    <a:solidFill>
                      <a:srgbClr val="786672"/>
                    </a:solidFill>
                    <a:effectLst/>
                    <a:uLnTx/>
                    <a:uFillTx/>
                    <a:latin typeface="Calibri"/>
                    <a:ea typeface="+mn-ea"/>
                    <a:cs typeface="Arial"/>
                    <a:sym typeface="Arial"/>
                  </a:rPr>
                  <a:t>LOAD</a:t>
                </a:r>
              </a:p>
            </p:txBody>
          </p:sp>
        </p:grpSp>
      </p:grpSp>
      <p:grpSp>
        <p:nvGrpSpPr>
          <p:cNvPr id="90" name="Group 89">
            <a:extLst>
              <a:ext uri="{FF2B5EF4-FFF2-40B4-BE49-F238E27FC236}">
                <a16:creationId xmlns:a16="http://schemas.microsoft.com/office/drawing/2014/main" id="{12522E20-2F4D-E443-A1DF-66FCA1921E17}"/>
              </a:ext>
              <a:ext uri="{C183D7F6-B498-43B3-948B-1728B52AA6E4}">
                <adec:decorative xmlns:adec="http://schemas.microsoft.com/office/drawing/2017/decorative" val="1"/>
              </a:ext>
            </a:extLst>
          </p:cNvPr>
          <p:cNvGrpSpPr/>
          <p:nvPr/>
        </p:nvGrpSpPr>
        <p:grpSpPr>
          <a:xfrm>
            <a:off x="2143430" y="3069561"/>
            <a:ext cx="685800" cy="1555803"/>
            <a:chOff x="1069916" y="3602173"/>
            <a:chExt cx="914400" cy="2074404"/>
          </a:xfrm>
        </p:grpSpPr>
        <p:sp>
          <p:nvSpPr>
            <p:cNvPr id="418" name="Freeform 80">
              <a:extLst>
                <a:ext uri="{FF2B5EF4-FFF2-40B4-BE49-F238E27FC236}">
                  <a16:creationId xmlns:a16="http://schemas.microsoft.com/office/drawing/2014/main" id="{05790028-F301-0245-9357-562EF31C3A04}"/>
                </a:ext>
              </a:extLst>
            </p:cNvPr>
            <p:cNvSpPr>
              <a:spLocks noChangeAspect="1"/>
            </p:cNvSpPr>
            <p:nvPr/>
          </p:nvSpPr>
          <p:spPr>
            <a:xfrm>
              <a:off x="1069916" y="3602173"/>
              <a:ext cx="914400" cy="91440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chemeClr val="accent6">
                <a:lumMod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cxnSp>
          <p:nvCxnSpPr>
            <p:cNvPr id="448" name="Straight Connector 447">
              <a:extLst>
                <a:ext uri="{FF2B5EF4-FFF2-40B4-BE49-F238E27FC236}">
                  <a16:creationId xmlns:a16="http://schemas.microsoft.com/office/drawing/2014/main" id="{CC10A168-9B5F-614F-9FAD-991417E4F6B2}"/>
                </a:ext>
              </a:extLst>
            </p:cNvPr>
            <p:cNvCxnSpPr>
              <a:cxnSpLocks/>
            </p:cNvCxnSpPr>
            <p:nvPr/>
          </p:nvCxnSpPr>
          <p:spPr>
            <a:xfrm>
              <a:off x="1527116" y="4571325"/>
              <a:ext cx="0" cy="579547"/>
            </a:xfrm>
            <a:prstGeom prst="line">
              <a:avLst/>
            </a:prstGeom>
            <a:ln>
              <a:solidFill>
                <a:schemeClr val="accent6">
                  <a:lumMod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49" name="Rectangle 448">
              <a:extLst>
                <a:ext uri="{FF2B5EF4-FFF2-40B4-BE49-F238E27FC236}">
                  <a16:creationId xmlns:a16="http://schemas.microsoft.com/office/drawing/2014/main" id="{6EBA396E-DFEE-8146-A8AF-5F38865B64B1}"/>
                </a:ext>
              </a:extLst>
            </p:cNvPr>
            <p:cNvSpPr/>
            <p:nvPr/>
          </p:nvSpPr>
          <p:spPr>
            <a:xfrm>
              <a:off x="1178303" y="5307245"/>
              <a:ext cx="754908" cy="369332"/>
            </a:xfrm>
            <a:prstGeom prst="rect">
              <a:avLst/>
            </a:prstGeom>
            <a:noFill/>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8A9B52">
                      <a:lumMod val="50000"/>
                    </a:srgbClr>
                  </a:solidFill>
                  <a:effectLst/>
                  <a:uLnTx/>
                  <a:uFillTx/>
                  <a:latin typeface="Calibri"/>
                  <a:ea typeface="+mn-ea"/>
                  <a:cs typeface="Arial"/>
                  <a:sym typeface="Arial"/>
                </a:rPr>
                <a:t>ACCOUNTS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8A9B52">
                      <a:lumMod val="50000"/>
                    </a:srgbClr>
                  </a:solidFill>
                  <a:effectLst/>
                  <a:uLnTx/>
                  <a:uFillTx/>
                  <a:latin typeface="Calibri"/>
                  <a:ea typeface="+mn-ea"/>
                  <a:cs typeface="Arial"/>
                  <a:sym typeface="Arial"/>
                </a:rPr>
                <a:t>RECEIVABLE</a:t>
              </a:r>
            </a:p>
          </p:txBody>
        </p:sp>
      </p:grpSp>
      <p:grpSp>
        <p:nvGrpSpPr>
          <p:cNvPr id="78" name="Group 77">
            <a:extLst>
              <a:ext uri="{FF2B5EF4-FFF2-40B4-BE49-F238E27FC236}">
                <a16:creationId xmlns:a16="http://schemas.microsoft.com/office/drawing/2014/main" id="{BB3D57D6-98B0-1242-8222-FB330EEF4567}"/>
              </a:ext>
              <a:ext uri="{C183D7F6-B498-43B3-948B-1728B52AA6E4}">
                <adec:decorative xmlns:adec="http://schemas.microsoft.com/office/drawing/2017/decorative" val="1"/>
              </a:ext>
            </a:extLst>
          </p:cNvPr>
          <p:cNvGrpSpPr/>
          <p:nvPr/>
        </p:nvGrpSpPr>
        <p:grpSpPr>
          <a:xfrm>
            <a:off x="5378536" y="3347822"/>
            <a:ext cx="1873804" cy="1255426"/>
            <a:chOff x="7038254" y="4068615"/>
            <a:chExt cx="2498405" cy="1673901"/>
          </a:xfrm>
        </p:grpSpPr>
        <p:grpSp>
          <p:nvGrpSpPr>
            <p:cNvPr id="67" name="Group 66">
              <a:extLst>
                <a:ext uri="{FF2B5EF4-FFF2-40B4-BE49-F238E27FC236}">
                  <a16:creationId xmlns:a16="http://schemas.microsoft.com/office/drawing/2014/main" id="{ABFA6CBA-CE58-3B41-A571-FF589388C9EA}"/>
                </a:ext>
              </a:extLst>
            </p:cNvPr>
            <p:cNvGrpSpPr/>
            <p:nvPr/>
          </p:nvGrpSpPr>
          <p:grpSpPr>
            <a:xfrm>
              <a:off x="7038254" y="4272228"/>
              <a:ext cx="640080" cy="1277532"/>
              <a:chOff x="7038254" y="4272228"/>
              <a:chExt cx="640080" cy="1277532"/>
            </a:xfrm>
          </p:grpSpPr>
          <p:sp>
            <p:nvSpPr>
              <p:cNvPr id="411" name="Rectangle 410">
                <a:extLst>
                  <a:ext uri="{FF2B5EF4-FFF2-40B4-BE49-F238E27FC236}">
                    <a16:creationId xmlns:a16="http://schemas.microsoft.com/office/drawing/2014/main" id="{E6E793D5-83CD-2148-867D-3447D9829492}"/>
                  </a:ext>
                </a:extLst>
              </p:cNvPr>
              <p:cNvSpPr/>
              <p:nvPr/>
            </p:nvSpPr>
            <p:spPr>
              <a:xfrm>
                <a:off x="7136919" y="5303539"/>
                <a:ext cx="506976" cy="24622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A2524A"/>
                    </a:solidFill>
                    <a:effectLst/>
                    <a:uLnTx/>
                    <a:uFillTx/>
                    <a:latin typeface="Calibri"/>
                    <a:ea typeface="+mn-ea"/>
                    <a:cs typeface="Arial"/>
                    <a:sym typeface="Arial"/>
                  </a:rPr>
                  <a:t>PAWS</a:t>
                </a:r>
              </a:p>
            </p:txBody>
          </p:sp>
          <p:sp>
            <p:nvSpPr>
              <p:cNvPr id="414" name="Freeform 195">
                <a:extLst>
                  <a:ext uri="{FF2B5EF4-FFF2-40B4-BE49-F238E27FC236}">
                    <a16:creationId xmlns:a16="http://schemas.microsoft.com/office/drawing/2014/main" id="{1B1C4E1B-0A88-764D-B904-3A200D709424}"/>
                  </a:ext>
                </a:extLst>
              </p:cNvPr>
              <p:cNvSpPr>
                <a:spLocks noChangeAspect="1"/>
              </p:cNvSpPr>
              <p:nvPr/>
            </p:nvSpPr>
            <p:spPr>
              <a:xfrm>
                <a:off x="7038254" y="4272228"/>
                <a:ext cx="640080" cy="64008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9B524C"/>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cxnSp>
            <p:nvCxnSpPr>
              <p:cNvPr id="415" name="Straight Connector 414">
                <a:extLst>
                  <a:ext uri="{FF2B5EF4-FFF2-40B4-BE49-F238E27FC236}">
                    <a16:creationId xmlns:a16="http://schemas.microsoft.com/office/drawing/2014/main" id="{6E3C173F-174B-3E40-B671-CD6250F8F425}"/>
                  </a:ext>
                </a:extLst>
              </p:cNvPr>
              <p:cNvCxnSpPr>
                <a:cxnSpLocks/>
                <a:endCxn id="411" idx="0"/>
              </p:cNvCxnSpPr>
              <p:nvPr/>
            </p:nvCxnSpPr>
            <p:spPr>
              <a:xfrm>
                <a:off x="7358294" y="4966026"/>
                <a:ext cx="0" cy="337514"/>
              </a:xfrm>
              <a:prstGeom prst="line">
                <a:avLst/>
              </a:prstGeom>
              <a:ln>
                <a:solidFill>
                  <a:srgbClr val="A2524A"/>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E1456185-B841-834A-859C-F22FC28F016B}"/>
                </a:ext>
              </a:extLst>
            </p:cNvPr>
            <p:cNvGrpSpPr/>
            <p:nvPr/>
          </p:nvGrpSpPr>
          <p:grpSpPr>
            <a:xfrm>
              <a:off x="7773857" y="4346713"/>
              <a:ext cx="798839" cy="1395803"/>
              <a:chOff x="7773857" y="4346713"/>
              <a:chExt cx="798839" cy="1395803"/>
            </a:xfrm>
          </p:grpSpPr>
          <p:sp>
            <p:nvSpPr>
              <p:cNvPr id="409" name="Freeform 195">
                <a:extLst>
                  <a:ext uri="{FF2B5EF4-FFF2-40B4-BE49-F238E27FC236}">
                    <a16:creationId xmlns:a16="http://schemas.microsoft.com/office/drawing/2014/main" id="{00515C3B-608E-AB48-8458-F089070AED9C}"/>
                  </a:ext>
                </a:extLst>
              </p:cNvPr>
              <p:cNvSpPr>
                <a:spLocks noChangeAspect="1"/>
              </p:cNvSpPr>
              <p:nvPr/>
            </p:nvSpPr>
            <p:spPr>
              <a:xfrm>
                <a:off x="7773857" y="4346713"/>
                <a:ext cx="640080" cy="64008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9B524C"/>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sp>
            <p:nvSpPr>
              <p:cNvPr id="412" name="Rectangle 411">
                <a:extLst>
                  <a:ext uri="{FF2B5EF4-FFF2-40B4-BE49-F238E27FC236}">
                    <a16:creationId xmlns:a16="http://schemas.microsoft.com/office/drawing/2014/main" id="{D3036A80-FB12-4C44-93A6-82D776781CE3}"/>
                  </a:ext>
                </a:extLst>
              </p:cNvPr>
              <p:cNvSpPr/>
              <p:nvPr/>
            </p:nvSpPr>
            <p:spPr>
              <a:xfrm>
                <a:off x="7843436" y="5373184"/>
                <a:ext cx="729260" cy="36933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D77A41">
                        <a:lumMod val="75000"/>
                      </a:srgbClr>
                    </a:solidFill>
                    <a:effectLst/>
                    <a:uLnTx/>
                    <a:uFillTx/>
                    <a:latin typeface="Calibri"/>
                    <a:ea typeface="+mn-ea"/>
                    <a:cs typeface="Arial"/>
                    <a:sym typeface="Arial"/>
                  </a:rPr>
                  <a:t>LSU</a:t>
                </a:r>
                <a:br>
                  <a:rPr kumimoji="0" lang="en-US" sz="600" b="1" i="0" u="none" strike="noStrike" kern="1200" cap="none" spc="0" normalizeH="0" baseline="0" noProof="0" dirty="0">
                    <a:ln>
                      <a:noFill/>
                    </a:ln>
                    <a:solidFill>
                      <a:srgbClr val="D77A41">
                        <a:lumMod val="75000"/>
                      </a:srgbClr>
                    </a:solidFill>
                    <a:effectLst/>
                    <a:uLnTx/>
                    <a:uFillTx/>
                    <a:latin typeface="Calibri"/>
                    <a:ea typeface="+mn-ea"/>
                    <a:cs typeface="Arial"/>
                    <a:sym typeface="Arial"/>
                  </a:rPr>
                </a:br>
                <a:r>
                  <a:rPr kumimoji="0" lang="en-US" sz="600" b="1" i="0" u="none" strike="noStrike" kern="1200" cap="none" spc="0" normalizeH="0" baseline="0" noProof="0" dirty="0">
                    <a:ln>
                      <a:noFill/>
                    </a:ln>
                    <a:solidFill>
                      <a:srgbClr val="D77A41">
                        <a:lumMod val="75000"/>
                      </a:srgbClr>
                    </a:solidFill>
                    <a:effectLst/>
                    <a:uLnTx/>
                    <a:uFillTx/>
                    <a:latin typeface="Calibri"/>
                    <a:ea typeface="+mn-ea"/>
                    <a:cs typeface="Arial"/>
                    <a:sym typeface="Arial"/>
                  </a:rPr>
                  <a:t>DIRECTORY</a:t>
                </a:r>
              </a:p>
            </p:txBody>
          </p:sp>
          <p:cxnSp>
            <p:nvCxnSpPr>
              <p:cNvPr id="416" name="Straight Connector 415">
                <a:extLst>
                  <a:ext uri="{FF2B5EF4-FFF2-40B4-BE49-F238E27FC236}">
                    <a16:creationId xmlns:a16="http://schemas.microsoft.com/office/drawing/2014/main" id="{08353B03-CA5D-0B4E-87D7-AD958D640DF7}"/>
                  </a:ext>
                </a:extLst>
              </p:cNvPr>
              <p:cNvCxnSpPr>
                <a:cxnSpLocks/>
              </p:cNvCxnSpPr>
              <p:nvPr/>
            </p:nvCxnSpPr>
            <p:spPr>
              <a:xfrm>
                <a:off x="8093897" y="5037797"/>
                <a:ext cx="0" cy="337514"/>
              </a:xfrm>
              <a:prstGeom prst="line">
                <a:avLst/>
              </a:prstGeom>
              <a:ln>
                <a:solidFill>
                  <a:srgbClr val="A2524A"/>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89AC6BDE-2954-F843-B5DC-75D02C751E98}"/>
                </a:ext>
              </a:extLst>
            </p:cNvPr>
            <p:cNvGrpSpPr/>
            <p:nvPr/>
          </p:nvGrpSpPr>
          <p:grpSpPr>
            <a:xfrm>
              <a:off x="8634091" y="4068615"/>
              <a:ext cx="902568" cy="1661632"/>
              <a:chOff x="8634091" y="4068615"/>
              <a:chExt cx="902568" cy="1661632"/>
            </a:xfrm>
          </p:grpSpPr>
          <p:sp>
            <p:nvSpPr>
              <p:cNvPr id="407" name="Rectangle 406">
                <a:extLst>
                  <a:ext uri="{FF2B5EF4-FFF2-40B4-BE49-F238E27FC236}">
                    <a16:creationId xmlns:a16="http://schemas.microsoft.com/office/drawing/2014/main" id="{333027E2-8EAA-7A47-A8AD-B895DD24189F}"/>
                  </a:ext>
                </a:extLst>
              </p:cNvPr>
              <p:cNvSpPr/>
              <p:nvPr/>
            </p:nvSpPr>
            <p:spPr>
              <a:xfrm>
                <a:off x="8641611" y="5237804"/>
                <a:ext cx="895048" cy="492443"/>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D77A41">
                        <a:lumMod val="75000"/>
                      </a:srgbClr>
                    </a:solidFill>
                    <a:effectLst/>
                    <a:uLnTx/>
                    <a:uFillTx/>
                    <a:latin typeface="Calibri"/>
                    <a:ea typeface="+mn-ea"/>
                    <a:cs typeface="Arial"/>
                    <a:sym typeface="Arial"/>
                  </a:rPr>
                  <a:t>SECURITY &amp; ACCESS MGT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D77A41">
                      <a:lumMod val="75000"/>
                    </a:srgbClr>
                  </a:solidFill>
                  <a:effectLst/>
                  <a:uLnTx/>
                  <a:uFillTx/>
                  <a:latin typeface="Calibri"/>
                  <a:ea typeface="+mn-ea"/>
                  <a:cs typeface="Arial"/>
                  <a:sym typeface="Arial"/>
                </a:endParaRPr>
              </a:p>
            </p:txBody>
          </p:sp>
          <p:sp>
            <p:nvSpPr>
              <p:cNvPr id="410" name="Freeform 195">
                <a:extLst>
                  <a:ext uri="{FF2B5EF4-FFF2-40B4-BE49-F238E27FC236}">
                    <a16:creationId xmlns:a16="http://schemas.microsoft.com/office/drawing/2014/main" id="{38FE7685-3807-9C40-B5A9-960C4C2E792C}"/>
                  </a:ext>
                </a:extLst>
              </p:cNvPr>
              <p:cNvSpPr>
                <a:spLocks noChangeAspect="1"/>
              </p:cNvSpPr>
              <p:nvPr/>
            </p:nvSpPr>
            <p:spPr>
              <a:xfrm>
                <a:off x="8634091" y="4068615"/>
                <a:ext cx="731520" cy="73152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9B524C"/>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cxnSp>
            <p:nvCxnSpPr>
              <p:cNvPr id="417" name="Straight Connector 416">
                <a:extLst>
                  <a:ext uri="{FF2B5EF4-FFF2-40B4-BE49-F238E27FC236}">
                    <a16:creationId xmlns:a16="http://schemas.microsoft.com/office/drawing/2014/main" id="{98C79839-EF93-8B47-9107-AF9201AA2B21}"/>
                  </a:ext>
                </a:extLst>
              </p:cNvPr>
              <p:cNvCxnSpPr>
                <a:cxnSpLocks/>
              </p:cNvCxnSpPr>
              <p:nvPr/>
            </p:nvCxnSpPr>
            <p:spPr>
              <a:xfrm>
                <a:off x="8999851" y="4861269"/>
                <a:ext cx="0" cy="375861"/>
              </a:xfrm>
              <a:prstGeom prst="line">
                <a:avLst/>
              </a:prstGeom>
              <a:ln>
                <a:solidFill>
                  <a:srgbClr val="A2524A"/>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grpSp>
        <p:nvGrpSpPr>
          <p:cNvPr id="105" name="Group 104">
            <a:extLst>
              <a:ext uri="{FF2B5EF4-FFF2-40B4-BE49-F238E27FC236}">
                <a16:creationId xmlns:a16="http://schemas.microsoft.com/office/drawing/2014/main" id="{676A5AD2-B676-4041-B496-33A9AA382B4B}"/>
              </a:ext>
              <a:ext uri="{C183D7F6-B498-43B3-948B-1728B52AA6E4}">
                <adec:decorative xmlns:adec="http://schemas.microsoft.com/office/drawing/2017/decorative" val="1"/>
              </a:ext>
            </a:extLst>
          </p:cNvPr>
          <p:cNvGrpSpPr/>
          <p:nvPr/>
        </p:nvGrpSpPr>
        <p:grpSpPr>
          <a:xfrm>
            <a:off x="5019865" y="3964002"/>
            <a:ext cx="564578" cy="486754"/>
            <a:chOff x="1501209" y="4885080"/>
            <a:chExt cx="752770" cy="649005"/>
          </a:xfrm>
        </p:grpSpPr>
        <p:cxnSp>
          <p:nvCxnSpPr>
            <p:cNvPr id="452" name="Straight Connector 451">
              <a:extLst>
                <a:ext uri="{FF2B5EF4-FFF2-40B4-BE49-F238E27FC236}">
                  <a16:creationId xmlns:a16="http://schemas.microsoft.com/office/drawing/2014/main" id="{A6B6D0A6-6511-D146-A16C-1B849D89B9E1}"/>
                </a:ext>
              </a:extLst>
            </p:cNvPr>
            <p:cNvCxnSpPr>
              <a:cxnSpLocks/>
            </p:cNvCxnSpPr>
            <p:nvPr/>
          </p:nvCxnSpPr>
          <p:spPr>
            <a:xfrm>
              <a:off x="1818166" y="4885080"/>
              <a:ext cx="0" cy="271513"/>
            </a:xfrm>
            <a:prstGeom prst="line">
              <a:avLst/>
            </a:prstGeom>
            <a:ln>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53" name="Rectangle 452">
              <a:extLst>
                <a:ext uri="{FF2B5EF4-FFF2-40B4-BE49-F238E27FC236}">
                  <a16:creationId xmlns:a16="http://schemas.microsoft.com/office/drawing/2014/main" id="{EA193A66-7284-E444-9252-4FA45DE2C4BA}"/>
                </a:ext>
              </a:extLst>
            </p:cNvPr>
            <p:cNvSpPr/>
            <p:nvPr/>
          </p:nvSpPr>
          <p:spPr>
            <a:xfrm>
              <a:off x="1501209" y="5164753"/>
              <a:ext cx="752770" cy="369332"/>
            </a:xfrm>
            <a:prstGeom prst="rect">
              <a:avLst/>
            </a:prstGeom>
            <a:noFill/>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5294A4"/>
                  </a:solidFill>
                  <a:effectLst/>
                  <a:uLnTx/>
                  <a:uFillTx/>
                  <a:latin typeface="Calibri"/>
                  <a:ea typeface="+mn-ea"/>
                  <a:cs typeface="Arial"/>
                  <a:sym typeface="Arial"/>
                </a:rPr>
                <a:t>LSU ONLINE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5294A4"/>
                  </a:solidFill>
                  <a:effectLst/>
                  <a:uLnTx/>
                  <a:uFillTx/>
                  <a:latin typeface="Calibri"/>
                  <a:ea typeface="+mn-ea"/>
                  <a:cs typeface="Arial"/>
                  <a:sym typeface="Arial"/>
                </a:rPr>
                <a:t>PLANNING</a:t>
              </a:r>
            </a:p>
          </p:txBody>
        </p:sp>
      </p:grpSp>
      <p:grpSp>
        <p:nvGrpSpPr>
          <p:cNvPr id="114" name="Group 113">
            <a:extLst>
              <a:ext uri="{FF2B5EF4-FFF2-40B4-BE49-F238E27FC236}">
                <a16:creationId xmlns:a16="http://schemas.microsoft.com/office/drawing/2014/main" id="{A93F0472-E148-E24C-BB0C-ABBACEE3A580}"/>
              </a:ext>
              <a:ext uri="{C183D7F6-B498-43B3-948B-1728B52AA6E4}">
                <adec:decorative xmlns:adec="http://schemas.microsoft.com/office/drawing/2017/decorative" val="1"/>
              </a:ext>
            </a:extLst>
          </p:cNvPr>
          <p:cNvGrpSpPr/>
          <p:nvPr/>
        </p:nvGrpSpPr>
        <p:grpSpPr>
          <a:xfrm>
            <a:off x="8155455" y="3037357"/>
            <a:ext cx="899159" cy="1685580"/>
            <a:chOff x="7565856" y="3589053"/>
            <a:chExt cx="1198878" cy="2247440"/>
          </a:xfrm>
        </p:grpSpPr>
        <p:sp>
          <p:nvSpPr>
            <p:cNvPr id="462" name="Freeform 461">
              <a:extLst>
                <a:ext uri="{FF2B5EF4-FFF2-40B4-BE49-F238E27FC236}">
                  <a16:creationId xmlns:a16="http://schemas.microsoft.com/office/drawing/2014/main" id="{AA658E99-A511-944C-BB06-3B315E683759}"/>
                </a:ext>
              </a:extLst>
            </p:cNvPr>
            <p:cNvSpPr>
              <a:spLocks noChangeAspect="1"/>
            </p:cNvSpPr>
            <p:nvPr/>
          </p:nvSpPr>
          <p:spPr>
            <a:xfrm>
              <a:off x="7565856" y="3589053"/>
              <a:ext cx="1188720" cy="118872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A0522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cxnSp>
          <p:nvCxnSpPr>
            <p:cNvPr id="463" name="Straight Connector 462">
              <a:extLst>
                <a:ext uri="{FF2B5EF4-FFF2-40B4-BE49-F238E27FC236}">
                  <a16:creationId xmlns:a16="http://schemas.microsoft.com/office/drawing/2014/main" id="{D41E51B6-0C8E-D24F-BC91-EDF898DC1657}"/>
                </a:ext>
              </a:extLst>
            </p:cNvPr>
            <p:cNvCxnSpPr>
              <a:cxnSpLocks/>
            </p:cNvCxnSpPr>
            <p:nvPr/>
          </p:nvCxnSpPr>
          <p:spPr>
            <a:xfrm>
              <a:off x="8193607" y="4646493"/>
              <a:ext cx="0" cy="744309"/>
            </a:xfrm>
            <a:prstGeom prst="line">
              <a:avLst/>
            </a:prstGeom>
            <a:ln>
              <a:solidFill>
                <a:srgbClr val="A0522D"/>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64" name="Rectangle 463">
              <a:extLst>
                <a:ext uri="{FF2B5EF4-FFF2-40B4-BE49-F238E27FC236}">
                  <a16:creationId xmlns:a16="http://schemas.microsoft.com/office/drawing/2014/main" id="{1AEDA383-8051-CF41-8A4A-B79404BE533D}"/>
                </a:ext>
              </a:extLst>
            </p:cNvPr>
            <p:cNvSpPr/>
            <p:nvPr/>
          </p:nvSpPr>
          <p:spPr>
            <a:xfrm>
              <a:off x="7941431" y="5467161"/>
              <a:ext cx="823303" cy="369332"/>
            </a:xfrm>
            <a:prstGeom prst="rect">
              <a:avLst/>
            </a:prstGeom>
            <a:noFill/>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A0522D"/>
                  </a:solidFill>
                  <a:effectLst/>
                  <a:uLnTx/>
                  <a:uFillTx/>
                  <a:latin typeface="Calibri"/>
                  <a:ea typeface="+mn-ea"/>
                  <a:cs typeface="Arial"/>
                  <a:sym typeface="Arial"/>
                </a:rPr>
                <a:t>MAINFRAME </a:t>
              </a:r>
              <a:br>
                <a:rPr kumimoji="0" lang="en-US" sz="600" b="1" i="0" u="none" strike="noStrike" kern="1200" cap="none" spc="0" normalizeH="0" baseline="0" noProof="0" dirty="0">
                  <a:ln>
                    <a:noFill/>
                  </a:ln>
                  <a:solidFill>
                    <a:srgbClr val="A0522D"/>
                  </a:solidFill>
                  <a:effectLst/>
                  <a:uLnTx/>
                  <a:uFillTx/>
                  <a:latin typeface="Calibri"/>
                  <a:ea typeface="+mn-ea"/>
                  <a:cs typeface="Arial"/>
                  <a:sym typeface="Arial"/>
                </a:rPr>
              </a:br>
              <a:r>
                <a:rPr kumimoji="0" lang="en-US" sz="600" b="1" i="0" u="none" strike="noStrike" kern="1200" cap="none" spc="0" normalizeH="0" baseline="0" noProof="0" dirty="0">
                  <a:ln>
                    <a:noFill/>
                  </a:ln>
                  <a:solidFill>
                    <a:srgbClr val="A0522D"/>
                  </a:solidFill>
                  <a:effectLst/>
                  <a:uLnTx/>
                  <a:uFillTx/>
                  <a:latin typeface="Calibri"/>
                  <a:ea typeface="+mn-ea"/>
                  <a:cs typeface="Arial"/>
                  <a:sym typeface="Arial"/>
                </a:rPr>
                <a:t>SUNSET</a:t>
              </a:r>
            </a:p>
          </p:txBody>
        </p:sp>
      </p:grpSp>
      <p:graphicFrame>
        <p:nvGraphicFramePr>
          <p:cNvPr id="176" name="Table 175">
            <a:extLst>
              <a:ext uri="{FF2B5EF4-FFF2-40B4-BE49-F238E27FC236}">
                <a16:creationId xmlns:a16="http://schemas.microsoft.com/office/drawing/2014/main" id="{51AABA55-2DE3-D24F-B1D5-54E622A876C8}"/>
              </a:ext>
            </a:extLst>
          </p:cNvPr>
          <p:cNvGraphicFramePr>
            <a:graphicFrameLocks noGrp="1"/>
          </p:cNvGraphicFramePr>
          <p:nvPr>
            <p:extLst/>
          </p:nvPr>
        </p:nvGraphicFramePr>
        <p:xfrm>
          <a:off x="2665117" y="4585293"/>
          <a:ext cx="1963256" cy="185166"/>
        </p:xfrm>
        <a:graphic>
          <a:graphicData uri="http://schemas.openxmlformats.org/drawingml/2006/table">
            <a:tbl>
              <a:tblPr firstRow="1" bandRow="1">
                <a:tableStyleId>{2D5ABB26-0587-4C30-8999-92F81FD0307C}</a:tableStyleId>
              </a:tblPr>
              <a:tblGrid>
                <a:gridCol w="1777629">
                  <a:extLst>
                    <a:ext uri="{9D8B030D-6E8A-4147-A177-3AD203B41FA5}">
                      <a16:colId xmlns:a16="http://schemas.microsoft.com/office/drawing/2014/main" val="2356302940"/>
                    </a:ext>
                  </a:extLst>
                </a:gridCol>
                <a:gridCol w="185627">
                  <a:extLst>
                    <a:ext uri="{9D8B030D-6E8A-4147-A177-3AD203B41FA5}">
                      <a16:colId xmlns:a16="http://schemas.microsoft.com/office/drawing/2014/main" val="1190451978"/>
                    </a:ext>
                  </a:extLst>
                </a:gridCol>
              </a:tblGrid>
              <a:tr h="185166">
                <a:tc>
                  <a:txBody>
                    <a:bodyPr/>
                    <a:lstStyle/>
                    <a:p>
                      <a:r>
                        <a:rPr lang="en-US" sz="700" b="1" dirty="0"/>
                        <a:t>IDENTITY &amp; ACCESS MANAGEMENT (IAM)</a:t>
                      </a:r>
                    </a:p>
                  </a:txBody>
                  <a:tcPr marL="68580" marR="68580" marT="34290" marB="34290">
                    <a:lnL w="6350" cap="flat" cmpd="sng" algn="ctr">
                      <a:solidFill>
                        <a:schemeClr val="tx1">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p>
                  </a:txBody>
                  <a:tcPr marL="68580" marR="68580" marT="34290" marB="34290">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416117305"/>
                  </a:ext>
                </a:extLst>
              </a:tr>
            </a:tbl>
          </a:graphicData>
        </a:graphic>
      </p:graphicFrame>
      <p:graphicFrame>
        <p:nvGraphicFramePr>
          <p:cNvPr id="177" name="Table 176">
            <a:extLst>
              <a:ext uri="{FF2B5EF4-FFF2-40B4-BE49-F238E27FC236}">
                <a16:creationId xmlns:a16="http://schemas.microsoft.com/office/drawing/2014/main" id="{6992FD81-57B9-5849-B09C-DD4BD9645957}"/>
              </a:ext>
            </a:extLst>
          </p:cNvPr>
          <p:cNvGraphicFramePr>
            <a:graphicFrameLocks noGrp="1"/>
          </p:cNvGraphicFramePr>
          <p:nvPr>
            <p:extLst/>
          </p:nvPr>
        </p:nvGraphicFramePr>
        <p:xfrm>
          <a:off x="62203" y="4587137"/>
          <a:ext cx="1679795" cy="185166"/>
        </p:xfrm>
        <a:graphic>
          <a:graphicData uri="http://schemas.openxmlformats.org/drawingml/2006/table">
            <a:tbl>
              <a:tblPr firstRow="1" bandRow="1">
                <a:tableStyleId>{2D5ABB26-0587-4C30-8999-92F81FD0307C}</a:tableStyleId>
              </a:tblPr>
              <a:tblGrid>
                <a:gridCol w="1491407">
                  <a:extLst>
                    <a:ext uri="{9D8B030D-6E8A-4147-A177-3AD203B41FA5}">
                      <a16:colId xmlns:a16="http://schemas.microsoft.com/office/drawing/2014/main" val="2356302940"/>
                    </a:ext>
                  </a:extLst>
                </a:gridCol>
                <a:gridCol w="188388">
                  <a:extLst>
                    <a:ext uri="{9D8B030D-6E8A-4147-A177-3AD203B41FA5}">
                      <a16:colId xmlns:a16="http://schemas.microsoft.com/office/drawing/2014/main" val="1190451978"/>
                    </a:ext>
                  </a:extLst>
                </a:gridCol>
              </a:tblGrid>
              <a:tr h="185166">
                <a:tc>
                  <a:txBody>
                    <a:bodyPr/>
                    <a:lstStyle/>
                    <a:p>
                      <a:r>
                        <a:rPr lang="en-US" sz="700" b="1" dirty="0"/>
                        <a:t>GEAUX FORWARD PHASE 1 (LSUE)</a:t>
                      </a:r>
                    </a:p>
                  </a:txBody>
                  <a:tcPr marL="68580" marR="68580" marT="34290" marB="34290">
                    <a:lnL w="6350" cap="flat" cmpd="sng" algn="ctr">
                      <a:solidFill>
                        <a:schemeClr val="tx1">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p>
                  </a:txBody>
                  <a:tcPr marL="68580" marR="68580" marT="34290" marB="34290">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BA400"/>
                    </a:solidFill>
                  </a:tcPr>
                </a:tc>
                <a:extLst>
                  <a:ext uri="{0D108BD9-81ED-4DB2-BD59-A6C34878D82A}">
                    <a16:rowId xmlns:a16="http://schemas.microsoft.com/office/drawing/2014/main" val="3416117305"/>
                  </a:ext>
                </a:extLst>
              </a:tr>
            </a:tbl>
          </a:graphicData>
        </a:graphic>
      </p:graphicFrame>
      <p:graphicFrame>
        <p:nvGraphicFramePr>
          <p:cNvPr id="178" name="Table 177">
            <a:extLst>
              <a:ext uri="{FF2B5EF4-FFF2-40B4-BE49-F238E27FC236}">
                <a16:creationId xmlns:a16="http://schemas.microsoft.com/office/drawing/2014/main" id="{3C5F760B-0ABF-6F47-8B1C-1CBEF835F84B}"/>
              </a:ext>
            </a:extLst>
          </p:cNvPr>
          <p:cNvGraphicFramePr>
            <a:graphicFrameLocks noGrp="1"/>
          </p:cNvGraphicFramePr>
          <p:nvPr>
            <p:extLst/>
          </p:nvPr>
        </p:nvGraphicFramePr>
        <p:xfrm>
          <a:off x="4705380" y="4585293"/>
          <a:ext cx="2200823" cy="185166"/>
        </p:xfrm>
        <a:graphic>
          <a:graphicData uri="http://schemas.openxmlformats.org/drawingml/2006/table">
            <a:tbl>
              <a:tblPr firstRow="1" bandRow="1">
                <a:tableStyleId>{2D5ABB26-0587-4C30-8999-92F81FD0307C}</a:tableStyleId>
              </a:tblPr>
              <a:tblGrid>
                <a:gridCol w="1985346">
                  <a:extLst>
                    <a:ext uri="{9D8B030D-6E8A-4147-A177-3AD203B41FA5}">
                      <a16:colId xmlns:a16="http://schemas.microsoft.com/office/drawing/2014/main" val="2356302940"/>
                    </a:ext>
                  </a:extLst>
                </a:gridCol>
                <a:gridCol w="71534">
                  <a:extLst>
                    <a:ext uri="{9D8B030D-6E8A-4147-A177-3AD203B41FA5}">
                      <a16:colId xmlns:a16="http://schemas.microsoft.com/office/drawing/2014/main" val="1190451978"/>
                    </a:ext>
                  </a:extLst>
                </a:gridCol>
                <a:gridCol w="143943">
                  <a:extLst>
                    <a:ext uri="{9D8B030D-6E8A-4147-A177-3AD203B41FA5}">
                      <a16:colId xmlns:a16="http://schemas.microsoft.com/office/drawing/2014/main" val="2976104627"/>
                    </a:ext>
                  </a:extLst>
                </a:gridCol>
              </a:tblGrid>
              <a:tr h="185166">
                <a:tc>
                  <a:txBody>
                    <a:bodyPr/>
                    <a:lstStyle/>
                    <a:p>
                      <a:r>
                        <a:rPr lang="en-US" sz="700" b="1" dirty="0"/>
                        <a:t>GEAUX FORWARD PHASE 2 (LSUAM, LSUA, LSUS)</a:t>
                      </a:r>
                    </a:p>
                  </a:txBody>
                  <a:tcPr marL="68580" marR="68580" marT="34290" marB="34290">
                    <a:lnL w="6350" cap="flat" cmpd="sng" algn="ctr">
                      <a:solidFill>
                        <a:schemeClr val="tx1">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 dirty="0"/>
                    </a:p>
                  </a:txBody>
                  <a:tcPr marL="0" marR="0" marT="0" marB="0">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86672"/>
                    </a:solidFill>
                  </a:tcPr>
                </a:tc>
                <a:tc>
                  <a:txBody>
                    <a:bodyPr/>
                    <a:lstStyle/>
                    <a:p>
                      <a:endParaRPr lang="en-US" sz="200" dirty="0"/>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39023451"/>
                  </a:ext>
                </a:extLst>
              </a:tr>
            </a:tbl>
          </a:graphicData>
        </a:graphic>
      </p:graphicFrame>
      <p:graphicFrame>
        <p:nvGraphicFramePr>
          <p:cNvPr id="179" name="Table 178">
            <a:extLst>
              <a:ext uri="{FF2B5EF4-FFF2-40B4-BE49-F238E27FC236}">
                <a16:creationId xmlns:a16="http://schemas.microsoft.com/office/drawing/2014/main" id="{ED8DF793-55DC-504E-BFB0-2C4D869A0EB5}"/>
              </a:ext>
            </a:extLst>
          </p:cNvPr>
          <p:cNvGraphicFramePr>
            <a:graphicFrameLocks noGrp="1"/>
          </p:cNvGraphicFramePr>
          <p:nvPr>
            <p:extLst/>
          </p:nvPr>
        </p:nvGraphicFramePr>
        <p:xfrm>
          <a:off x="1431235" y="4863121"/>
          <a:ext cx="1359666" cy="185075"/>
        </p:xfrm>
        <a:graphic>
          <a:graphicData uri="http://schemas.openxmlformats.org/drawingml/2006/table">
            <a:tbl>
              <a:tblPr firstRow="1" bandRow="1">
                <a:tableStyleId>{2D5ABB26-0587-4C30-8999-92F81FD0307C}</a:tableStyleId>
              </a:tblPr>
              <a:tblGrid>
                <a:gridCol w="1188216">
                  <a:extLst>
                    <a:ext uri="{9D8B030D-6E8A-4147-A177-3AD203B41FA5}">
                      <a16:colId xmlns:a16="http://schemas.microsoft.com/office/drawing/2014/main" val="2356302940"/>
                    </a:ext>
                  </a:extLst>
                </a:gridCol>
                <a:gridCol w="171450">
                  <a:extLst>
                    <a:ext uri="{9D8B030D-6E8A-4147-A177-3AD203B41FA5}">
                      <a16:colId xmlns:a16="http://schemas.microsoft.com/office/drawing/2014/main" val="1190451978"/>
                    </a:ext>
                  </a:extLst>
                </a:gridCol>
              </a:tblGrid>
              <a:tr h="185075">
                <a:tc>
                  <a:txBody>
                    <a:bodyPr/>
                    <a:lstStyle/>
                    <a:p>
                      <a:r>
                        <a:rPr lang="en-US" sz="700" b="1" dirty="0"/>
                        <a:t>MAINFRAME CONVERSIONS </a:t>
                      </a:r>
                    </a:p>
                  </a:txBody>
                  <a:tcPr marL="68580" marR="68580" marT="34290" marB="34290">
                    <a:lnL w="6350" cap="flat" cmpd="sng" algn="ctr">
                      <a:solidFill>
                        <a:schemeClr val="tx1">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p>
                  </a:txBody>
                  <a:tcPr marL="68580" marR="68580" marT="34290" marB="34290">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27F50"/>
                    </a:solidFill>
                  </a:tcPr>
                </a:tc>
                <a:extLst>
                  <a:ext uri="{0D108BD9-81ED-4DB2-BD59-A6C34878D82A}">
                    <a16:rowId xmlns:a16="http://schemas.microsoft.com/office/drawing/2014/main" val="2574325830"/>
                  </a:ext>
                </a:extLst>
              </a:tr>
            </a:tbl>
          </a:graphicData>
        </a:graphic>
      </p:graphicFrame>
      <p:graphicFrame>
        <p:nvGraphicFramePr>
          <p:cNvPr id="180" name="Table 179">
            <a:extLst>
              <a:ext uri="{FF2B5EF4-FFF2-40B4-BE49-F238E27FC236}">
                <a16:creationId xmlns:a16="http://schemas.microsoft.com/office/drawing/2014/main" id="{D8F57D0C-5AD1-3848-875F-AAFDFA2E365F}"/>
              </a:ext>
            </a:extLst>
          </p:cNvPr>
          <p:cNvGraphicFramePr>
            <a:graphicFrameLocks noGrp="1"/>
          </p:cNvGraphicFramePr>
          <p:nvPr>
            <p:extLst/>
          </p:nvPr>
        </p:nvGraphicFramePr>
        <p:xfrm>
          <a:off x="6987856" y="4585498"/>
          <a:ext cx="1470419" cy="185075"/>
        </p:xfrm>
        <a:graphic>
          <a:graphicData uri="http://schemas.openxmlformats.org/drawingml/2006/table">
            <a:tbl>
              <a:tblPr firstRow="1" bandRow="1">
                <a:tableStyleId>{2D5ABB26-0587-4C30-8999-92F81FD0307C}</a:tableStyleId>
              </a:tblPr>
              <a:tblGrid>
                <a:gridCol w="1298969">
                  <a:extLst>
                    <a:ext uri="{9D8B030D-6E8A-4147-A177-3AD203B41FA5}">
                      <a16:colId xmlns:a16="http://schemas.microsoft.com/office/drawing/2014/main" val="2356302940"/>
                    </a:ext>
                  </a:extLst>
                </a:gridCol>
                <a:gridCol w="171450">
                  <a:extLst>
                    <a:ext uri="{9D8B030D-6E8A-4147-A177-3AD203B41FA5}">
                      <a16:colId xmlns:a16="http://schemas.microsoft.com/office/drawing/2014/main" val="1190451978"/>
                    </a:ext>
                  </a:extLst>
                </a:gridCol>
              </a:tblGrid>
              <a:tr h="185075">
                <a:tc>
                  <a:txBody>
                    <a:bodyPr/>
                    <a:lstStyle/>
                    <a:p>
                      <a:r>
                        <a:rPr lang="en-US" sz="700" b="1" dirty="0"/>
                        <a:t>STUDENT PROGRAM PROJECTS</a:t>
                      </a:r>
                    </a:p>
                  </a:txBody>
                  <a:tcPr marL="68580" marR="68580" marT="34290" marB="3429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600" dirty="0"/>
                    </a:p>
                  </a:txBody>
                  <a:tcPr marL="68580" marR="68580" marT="34290" marB="3429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585260"/>
                    </a:solidFill>
                  </a:tcPr>
                </a:tc>
                <a:extLst>
                  <a:ext uri="{0D108BD9-81ED-4DB2-BD59-A6C34878D82A}">
                    <a16:rowId xmlns:a16="http://schemas.microsoft.com/office/drawing/2014/main" val="2574325830"/>
                  </a:ext>
                </a:extLst>
              </a:tr>
            </a:tbl>
          </a:graphicData>
        </a:graphic>
      </p:graphicFrame>
      <p:graphicFrame>
        <p:nvGraphicFramePr>
          <p:cNvPr id="181" name="Table 180">
            <a:extLst>
              <a:ext uri="{FF2B5EF4-FFF2-40B4-BE49-F238E27FC236}">
                <a16:creationId xmlns:a16="http://schemas.microsoft.com/office/drawing/2014/main" id="{EF6AA64E-765D-A64E-A70B-605173CC712C}"/>
              </a:ext>
            </a:extLst>
          </p:cNvPr>
          <p:cNvGraphicFramePr>
            <a:graphicFrameLocks noGrp="1"/>
          </p:cNvGraphicFramePr>
          <p:nvPr>
            <p:extLst/>
          </p:nvPr>
        </p:nvGraphicFramePr>
        <p:xfrm>
          <a:off x="2851115" y="4838810"/>
          <a:ext cx="2097395" cy="281940"/>
        </p:xfrm>
        <a:graphic>
          <a:graphicData uri="http://schemas.openxmlformats.org/drawingml/2006/table">
            <a:tbl>
              <a:tblPr firstRow="1" bandRow="1">
                <a:tableStyleId>{2D5ABB26-0587-4C30-8999-92F81FD0307C}</a:tableStyleId>
              </a:tblPr>
              <a:tblGrid>
                <a:gridCol w="1925945">
                  <a:extLst>
                    <a:ext uri="{9D8B030D-6E8A-4147-A177-3AD203B41FA5}">
                      <a16:colId xmlns:a16="http://schemas.microsoft.com/office/drawing/2014/main" val="2356302940"/>
                    </a:ext>
                  </a:extLst>
                </a:gridCol>
                <a:gridCol w="171450">
                  <a:extLst>
                    <a:ext uri="{9D8B030D-6E8A-4147-A177-3AD203B41FA5}">
                      <a16:colId xmlns:a16="http://schemas.microsoft.com/office/drawing/2014/main" val="1190451978"/>
                    </a:ext>
                  </a:extLst>
                </a:gridCol>
              </a:tblGrid>
              <a:tr h="185075">
                <a:tc>
                  <a:txBody>
                    <a:bodyPr/>
                    <a:lstStyle/>
                    <a:p>
                      <a:r>
                        <a:rPr lang="en-US" sz="700" b="1" dirty="0"/>
                        <a:t>MAINFRAME CONVERSIONS DEPENDENT ON IAM</a:t>
                      </a:r>
                    </a:p>
                  </a:txBody>
                  <a:tcPr marL="68580" marR="68580" marT="34290" marB="3429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600" dirty="0"/>
                    </a:p>
                  </a:txBody>
                  <a:tcPr marL="68580" marR="68580" marT="34290" marB="3429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2524A"/>
                    </a:solidFill>
                  </a:tcPr>
                </a:tc>
                <a:extLst>
                  <a:ext uri="{0D108BD9-81ED-4DB2-BD59-A6C34878D82A}">
                    <a16:rowId xmlns:a16="http://schemas.microsoft.com/office/drawing/2014/main" val="2574325830"/>
                  </a:ext>
                </a:extLst>
              </a:tr>
            </a:tbl>
          </a:graphicData>
        </a:graphic>
      </p:graphicFrame>
      <p:graphicFrame>
        <p:nvGraphicFramePr>
          <p:cNvPr id="182" name="Table 181">
            <a:extLst>
              <a:ext uri="{FF2B5EF4-FFF2-40B4-BE49-F238E27FC236}">
                <a16:creationId xmlns:a16="http://schemas.microsoft.com/office/drawing/2014/main" id="{9DCF9C48-E9FE-ED49-90CF-BDE96E1F228E}"/>
              </a:ext>
            </a:extLst>
          </p:cNvPr>
          <p:cNvGraphicFramePr>
            <a:graphicFrameLocks noGrp="1"/>
          </p:cNvGraphicFramePr>
          <p:nvPr>
            <p:extLst/>
          </p:nvPr>
        </p:nvGraphicFramePr>
        <p:xfrm>
          <a:off x="62203" y="4854940"/>
          <a:ext cx="1298969" cy="185075"/>
        </p:xfrm>
        <a:graphic>
          <a:graphicData uri="http://schemas.openxmlformats.org/drawingml/2006/table">
            <a:tbl>
              <a:tblPr firstRow="1" bandRow="1">
                <a:tableStyleId>{2D5ABB26-0587-4C30-8999-92F81FD0307C}</a:tableStyleId>
              </a:tblPr>
              <a:tblGrid>
                <a:gridCol w="1127519">
                  <a:extLst>
                    <a:ext uri="{9D8B030D-6E8A-4147-A177-3AD203B41FA5}">
                      <a16:colId xmlns:a16="http://schemas.microsoft.com/office/drawing/2014/main" val="2356302940"/>
                    </a:ext>
                  </a:extLst>
                </a:gridCol>
                <a:gridCol w="171450">
                  <a:extLst>
                    <a:ext uri="{9D8B030D-6E8A-4147-A177-3AD203B41FA5}">
                      <a16:colId xmlns:a16="http://schemas.microsoft.com/office/drawing/2014/main" val="1190451978"/>
                    </a:ext>
                  </a:extLst>
                </a:gridCol>
              </a:tblGrid>
              <a:tr h="185075">
                <a:tc>
                  <a:txBody>
                    <a:bodyPr/>
                    <a:lstStyle/>
                    <a:p>
                      <a:r>
                        <a:rPr lang="en-US" sz="700" b="1" dirty="0"/>
                        <a:t>ACCOUNTS RECEIVABLE </a:t>
                      </a:r>
                    </a:p>
                  </a:txBody>
                  <a:tcPr marL="68580" marR="68580" marT="34290" marB="3429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600" dirty="0"/>
                    </a:p>
                  </a:txBody>
                  <a:tcPr marL="68580" marR="68580" marT="34290" marB="3429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2574325830"/>
                  </a:ext>
                </a:extLst>
              </a:tr>
            </a:tbl>
          </a:graphicData>
        </a:graphic>
      </p:graphicFrame>
      <p:graphicFrame>
        <p:nvGraphicFramePr>
          <p:cNvPr id="183" name="Table 182">
            <a:extLst>
              <a:ext uri="{FF2B5EF4-FFF2-40B4-BE49-F238E27FC236}">
                <a16:creationId xmlns:a16="http://schemas.microsoft.com/office/drawing/2014/main" id="{C62B6C9C-CBEF-ED44-95FA-67AFFA9FE6F5}"/>
              </a:ext>
            </a:extLst>
          </p:cNvPr>
          <p:cNvGraphicFramePr>
            <a:graphicFrameLocks noGrp="1"/>
          </p:cNvGraphicFramePr>
          <p:nvPr>
            <p:extLst/>
          </p:nvPr>
        </p:nvGraphicFramePr>
        <p:xfrm>
          <a:off x="1823652" y="4589383"/>
          <a:ext cx="759812" cy="185075"/>
        </p:xfrm>
        <a:graphic>
          <a:graphicData uri="http://schemas.openxmlformats.org/drawingml/2006/table">
            <a:tbl>
              <a:tblPr firstRow="1" bandRow="1">
                <a:tableStyleId>{2D5ABB26-0587-4C30-8999-92F81FD0307C}</a:tableStyleId>
              </a:tblPr>
              <a:tblGrid>
                <a:gridCol w="588362">
                  <a:extLst>
                    <a:ext uri="{9D8B030D-6E8A-4147-A177-3AD203B41FA5}">
                      <a16:colId xmlns:a16="http://schemas.microsoft.com/office/drawing/2014/main" val="2356302940"/>
                    </a:ext>
                  </a:extLst>
                </a:gridCol>
                <a:gridCol w="171450">
                  <a:extLst>
                    <a:ext uri="{9D8B030D-6E8A-4147-A177-3AD203B41FA5}">
                      <a16:colId xmlns:a16="http://schemas.microsoft.com/office/drawing/2014/main" val="1190451978"/>
                    </a:ext>
                  </a:extLst>
                </a:gridCol>
              </a:tblGrid>
              <a:tr h="185075">
                <a:tc>
                  <a:txBody>
                    <a:bodyPr/>
                    <a:lstStyle/>
                    <a:p>
                      <a:r>
                        <a:rPr lang="en-US" sz="700" b="1" dirty="0"/>
                        <a:t>LSU ONLINE</a:t>
                      </a:r>
                    </a:p>
                  </a:txBody>
                  <a:tcPr marL="68580" marR="68580" marT="34290" marB="3429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endParaRPr lang="en-US" sz="600" dirty="0"/>
                    </a:p>
                  </a:txBody>
                  <a:tcPr marL="68580" marR="68580" marT="34290" marB="3429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574325830"/>
                  </a:ext>
                </a:extLst>
              </a:tr>
            </a:tbl>
          </a:graphicData>
        </a:graphic>
      </p:graphicFrame>
      <p:graphicFrame>
        <p:nvGraphicFramePr>
          <p:cNvPr id="184" name="Table 183">
            <a:extLst>
              <a:ext uri="{FF2B5EF4-FFF2-40B4-BE49-F238E27FC236}">
                <a16:creationId xmlns:a16="http://schemas.microsoft.com/office/drawing/2014/main" id="{EF483498-398F-1C47-A15C-DEB87C4E898D}"/>
              </a:ext>
            </a:extLst>
          </p:cNvPr>
          <p:cNvGraphicFramePr>
            <a:graphicFrameLocks noGrp="1"/>
          </p:cNvGraphicFramePr>
          <p:nvPr>
            <p:extLst/>
          </p:nvPr>
        </p:nvGraphicFramePr>
        <p:xfrm>
          <a:off x="5013556" y="4822857"/>
          <a:ext cx="1084658" cy="281940"/>
        </p:xfrm>
        <a:graphic>
          <a:graphicData uri="http://schemas.openxmlformats.org/drawingml/2006/table">
            <a:tbl>
              <a:tblPr firstRow="1" bandRow="1">
                <a:tableStyleId>{2D5ABB26-0587-4C30-8999-92F81FD0307C}</a:tableStyleId>
              </a:tblPr>
              <a:tblGrid>
                <a:gridCol w="913208">
                  <a:extLst>
                    <a:ext uri="{9D8B030D-6E8A-4147-A177-3AD203B41FA5}">
                      <a16:colId xmlns:a16="http://schemas.microsoft.com/office/drawing/2014/main" val="2356302940"/>
                    </a:ext>
                  </a:extLst>
                </a:gridCol>
                <a:gridCol w="171450">
                  <a:extLst>
                    <a:ext uri="{9D8B030D-6E8A-4147-A177-3AD203B41FA5}">
                      <a16:colId xmlns:a16="http://schemas.microsoft.com/office/drawing/2014/main" val="1190451978"/>
                    </a:ext>
                  </a:extLst>
                </a:gridCol>
              </a:tblGrid>
              <a:tr h="185075">
                <a:tc>
                  <a:txBody>
                    <a:bodyPr/>
                    <a:lstStyle/>
                    <a:p>
                      <a:r>
                        <a:rPr lang="en-US" sz="700" b="1" dirty="0"/>
                        <a:t>MAINFRAME SUNSET</a:t>
                      </a:r>
                    </a:p>
                  </a:txBody>
                  <a:tcPr marL="68580" marR="68580" marT="34290" marB="3429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600" dirty="0"/>
                    </a:p>
                  </a:txBody>
                  <a:tcPr marL="68580" marR="68580" marT="34290" marB="3429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0522D"/>
                    </a:solidFill>
                  </a:tcPr>
                </a:tc>
                <a:extLst>
                  <a:ext uri="{0D108BD9-81ED-4DB2-BD59-A6C34878D82A}">
                    <a16:rowId xmlns:a16="http://schemas.microsoft.com/office/drawing/2014/main" val="2574325830"/>
                  </a:ext>
                </a:extLst>
              </a:tr>
            </a:tbl>
          </a:graphicData>
        </a:graphic>
      </p:graphicFrame>
      <p:sp>
        <p:nvSpPr>
          <p:cNvPr id="467" name="TextBox 466">
            <a:extLst>
              <a:ext uri="{FF2B5EF4-FFF2-40B4-BE49-F238E27FC236}">
                <a16:creationId xmlns:a16="http://schemas.microsoft.com/office/drawing/2014/main" id="{884EE45B-5B76-B246-B248-B3A7016CD818}"/>
              </a:ext>
            </a:extLst>
          </p:cNvPr>
          <p:cNvSpPr txBox="1"/>
          <p:nvPr/>
        </p:nvSpPr>
        <p:spPr>
          <a:xfrm>
            <a:off x="8535850" y="4643658"/>
            <a:ext cx="825140"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lumMod val="50000"/>
                    <a:lumOff val="50000"/>
                  </a:srgbClr>
                </a:solidFill>
                <a:effectLst/>
                <a:uLnTx/>
                <a:uFillTx/>
                <a:latin typeface="Calibri"/>
                <a:ea typeface="+mn-ea"/>
                <a:cs typeface="Arial"/>
                <a:sym typeface="Arial"/>
              </a:rPr>
              <a:t>DRAFT</a:t>
            </a:r>
          </a:p>
        </p:txBody>
      </p:sp>
      <p:sp>
        <p:nvSpPr>
          <p:cNvPr id="210" name="TextBox 209">
            <a:extLst>
              <a:ext uri="{FF2B5EF4-FFF2-40B4-BE49-F238E27FC236}">
                <a16:creationId xmlns:a16="http://schemas.microsoft.com/office/drawing/2014/main" id="{550B5B23-DA55-9740-AEC6-94970DCE33B4}"/>
              </a:ext>
            </a:extLst>
          </p:cNvPr>
          <p:cNvSpPr txBox="1"/>
          <p:nvPr/>
        </p:nvSpPr>
        <p:spPr>
          <a:xfrm>
            <a:off x="5622256" y="422910"/>
            <a:ext cx="3524033" cy="205740"/>
          </a:xfrm>
          <a:prstGeom prst="rect">
            <a:avLst/>
          </a:prstGeom>
          <a:solidFill>
            <a:schemeClr val="bg1"/>
          </a:solidFill>
          <a:ln>
            <a:noFill/>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3F244E"/>
                </a:solidFill>
                <a:effectLst/>
                <a:uLnTx/>
                <a:uFillTx/>
                <a:latin typeface="Franklin Gothic Demi Cond" panose="020B0603020102020204" pitchFamily="34" charset="0"/>
                <a:ea typeface="Apple Color Emoji" pitchFamily="2" charset="0"/>
                <a:cs typeface="Arial"/>
                <a:sym typeface="Arial"/>
              </a:rPr>
              <a:t>SECURE ACCESS TO TECHNOLOGY RESOURCES AT ALL CAMPUSES</a:t>
            </a:r>
          </a:p>
        </p:txBody>
      </p:sp>
      <p:pic>
        <p:nvPicPr>
          <p:cNvPr id="47" name="Picture 46">
            <a:extLst>
              <a:ext uri="{FF2B5EF4-FFF2-40B4-BE49-F238E27FC236}">
                <a16:creationId xmlns:a16="http://schemas.microsoft.com/office/drawing/2014/main" id="{DD624AC5-AD5D-B442-9FE2-544DBCEA4D01}"/>
              </a:ext>
              <a:ext uri="{C183D7F6-B498-43B3-948B-1728B52AA6E4}">
                <adec:decorative xmlns:adec="http://schemas.microsoft.com/office/drawing/2017/decorative" val="1"/>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b="16667"/>
          <a:stretch/>
        </p:blipFill>
        <p:spPr>
          <a:xfrm>
            <a:off x="5322300" y="400050"/>
            <a:ext cx="296266" cy="246888"/>
          </a:xfrm>
          <a:prstGeom prst="rect">
            <a:avLst/>
          </a:prstGeom>
        </p:spPr>
      </p:pic>
      <p:sp>
        <p:nvSpPr>
          <p:cNvPr id="216" name="TextBox 215">
            <a:extLst>
              <a:ext uri="{FF2B5EF4-FFF2-40B4-BE49-F238E27FC236}">
                <a16:creationId xmlns:a16="http://schemas.microsoft.com/office/drawing/2014/main" id="{9BBBC6A1-2694-7441-B247-C63F1FFE9404}"/>
              </a:ext>
            </a:extLst>
          </p:cNvPr>
          <p:cNvSpPr txBox="1"/>
          <p:nvPr/>
        </p:nvSpPr>
        <p:spPr>
          <a:xfrm>
            <a:off x="5622256" y="422910"/>
            <a:ext cx="3524033" cy="205740"/>
          </a:xfrm>
          <a:prstGeom prst="rect">
            <a:avLst/>
          </a:prstGeom>
          <a:solidFill>
            <a:schemeClr val="bg1"/>
          </a:solidFill>
          <a:ln>
            <a:noFill/>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3F244E"/>
                </a:solidFill>
                <a:effectLst/>
                <a:uLnTx/>
                <a:uFillTx/>
                <a:latin typeface="Franklin Gothic Demi Cond" panose="020B0603020102020204" pitchFamily="34" charset="0"/>
                <a:ea typeface="Apple Color Emoji" pitchFamily="2" charset="0"/>
                <a:cs typeface="Arial"/>
                <a:sym typeface="Arial"/>
              </a:rPr>
              <a:t>SELECTED AUDIENCES INCLUDING PROSPECTS, ATHLETES, ETC.</a:t>
            </a:r>
          </a:p>
        </p:txBody>
      </p:sp>
      <p:sp>
        <p:nvSpPr>
          <p:cNvPr id="218" name="TextBox 217">
            <a:extLst>
              <a:ext uri="{FF2B5EF4-FFF2-40B4-BE49-F238E27FC236}">
                <a16:creationId xmlns:a16="http://schemas.microsoft.com/office/drawing/2014/main" id="{EDFFEA2E-A18F-E748-A286-7D5716EDCCB7}"/>
              </a:ext>
            </a:extLst>
          </p:cNvPr>
          <p:cNvSpPr txBox="1"/>
          <p:nvPr/>
        </p:nvSpPr>
        <p:spPr>
          <a:xfrm>
            <a:off x="5622256" y="422910"/>
            <a:ext cx="3524033" cy="205740"/>
          </a:xfrm>
          <a:prstGeom prst="rect">
            <a:avLst/>
          </a:prstGeom>
          <a:solidFill>
            <a:schemeClr val="bg1"/>
          </a:solidFill>
          <a:ln>
            <a:noFill/>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3F244E"/>
                </a:solidFill>
                <a:effectLst/>
                <a:uLnTx/>
                <a:uFillTx/>
                <a:latin typeface="Franklin Gothic Demi Cond" panose="020B0603020102020204" pitchFamily="34" charset="0"/>
                <a:ea typeface="Apple Color Emoji" pitchFamily="2" charset="0"/>
                <a:cs typeface="Arial"/>
                <a:sym typeface="Arial"/>
              </a:rPr>
              <a:t>BILLING STATEMENTS, PARKING TICKETS, VARIOUS SERVICES</a:t>
            </a:r>
          </a:p>
        </p:txBody>
      </p:sp>
      <p:sp>
        <p:nvSpPr>
          <p:cNvPr id="219" name="TextBox 218">
            <a:extLst>
              <a:ext uri="{FF2B5EF4-FFF2-40B4-BE49-F238E27FC236}">
                <a16:creationId xmlns:a16="http://schemas.microsoft.com/office/drawing/2014/main" id="{B12E29E3-B7E0-934C-8993-2F677EA5A975}"/>
              </a:ext>
            </a:extLst>
          </p:cNvPr>
          <p:cNvSpPr txBox="1"/>
          <p:nvPr/>
        </p:nvSpPr>
        <p:spPr>
          <a:xfrm>
            <a:off x="5622256" y="422910"/>
            <a:ext cx="3524033" cy="205740"/>
          </a:xfrm>
          <a:prstGeom prst="rect">
            <a:avLst/>
          </a:prstGeom>
          <a:solidFill>
            <a:schemeClr val="bg1"/>
          </a:solidFill>
          <a:ln>
            <a:noFill/>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3F244E"/>
                </a:solidFill>
                <a:effectLst/>
                <a:uLnTx/>
                <a:uFillTx/>
                <a:latin typeface="Franklin Gothic Demi Cond" panose="020B0603020102020204" pitchFamily="34" charset="0"/>
                <a:ea typeface="Apple Color Emoji" pitchFamily="2" charset="0"/>
                <a:cs typeface="Arial"/>
                <a:sym typeface="Arial"/>
              </a:rPr>
              <a:t>LSU ONLINE STUDENTS (TARGET IS 30K BY 2025)</a:t>
            </a:r>
          </a:p>
        </p:txBody>
      </p:sp>
      <p:sp>
        <p:nvSpPr>
          <p:cNvPr id="220" name="TextBox 219">
            <a:extLst>
              <a:ext uri="{FF2B5EF4-FFF2-40B4-BE49-F238E27FC236}">
                <a16:creationId xmlns:a16="http://schemas.microsoft.com/office/drawing/2014/main" id="{67B4376B-FB78-C047-B778-A8278CE45145}"/>
              </a:ext>
            </a:extLst>
          </p:cNvPr>
          <p:cNvSpPr txBox="1"/>
          <p:nvPr/>
        </p:nvSpPr>
        <p:spPr>
          <a:xfrm>
            <a:off x="5622256" y="422910"/>
            <a:ext cx="3524033" cy="205740"/>
          </a:xfrm>
          <a:prstGeom prst="rect">
            <a:avLst/>
          </a:prstGeom>
          <a:solidFill>
            <a:schemeClr val="bg1"/>
          </a:solidFill>
          <a:ln>
            <a:noFill/>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3F244E"/>
                </a:solidFill>
                <a:effectLst/>
                <a:uLnTx/>
                <a:uFillTx/>
                <a:latin typeface="Franklin Gothic Demi Cond" panose="020B0603020102020204" pitchFamily="34" charset="0"/>
                <a:ea typeface="Apple Color Emoji" pitchFamily="2" charset="0"/>
                <a:cs typeface="Arial"/>
                <a:sym typeface="Arial"/>
              </a:rPr>
              <a:t>SELECTED AUDIENCES INCLUDING RESEARCHERS</a:t>
            </a:r>
          </a:p>
        </p:txBody>
      </p:sp>
      <p:sp>
        <p:nvSpPr>
          <p:cNvPr id="48" name="TextBox 47">
            <a:extLst>
              <a:ext uri="{FF2B5EF4-FFF2-40B4-BE49-F238E27FC236}">
                <a16:creationId xmlns:a16="http://schemas.microsoft.com/office/drawing/2014/main" id="{E20C4294-EC56-694B-98C2-3D190A5569DC}"/>
              </a:ext>
              <a:ext uri="{C183D7F6-B498-43B3-948B-1728B52AA6E4}">
                <adec:decorative xmlns:adec="http://schemas.microsoft.com/office/drawing/2017/decorative" val="1"/>
              </a:ext>
            </a:extLst>
          </p:cNvPr>
          <p:cNvSpPr txBox="1"/>
          <p:nvPr/>
        </p:nvSpPr>
        <p:spPr>
          <a:xfrm>
            <a:off x="-28017" y="388548"/>
            <a:ext cx="184731"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Franklin Gothic Medium" panose="020B0603020102020204" pitchFamily="34" charset="0"/>
              <a:ea typeface="+mn-ea"/>
              <a:cs typeface="Arial"/>
              <a:sym typeface="Arial"/>
            </a:endParaRPr>
          </a:p>
        </p:txBody>
      </p:sp>
      <p:sp>
        <p:nvSpPr>
          <p:cNvPr id="185" name="TextBox 184">
            <a:extLst>
              <a:ext uri="{FF2B5EF4-FFF2-40B4-BE49-F238E27FC236}">
                <a16:creationId xmlns:a16="http://schemas.microsoft.com/office/drawing/2014/main" id="{F96C0372-1439-FC42-BD4B-94FE30288E61}"/>
              </a:ext>
            </a:extLst>
          </p:cNvPr>
          <p:cNvSpPr txBox="1"/>
          <p:nvPr/>
        </p:nvSpPr>
        <p:spPr>
          <a:xfrm>
            <a:off x="5622256" y="422910"/>
            <a:ext cx="3524033" cy="205740"/>
          </a:xfrm>
          <a:prstGeom prst="rect">
            <a:avLst/>
          </a:prstGeom>
          <a:solidFill>
            <a:schemeClr val="bg1"/>
          </a:solidFill>
          <a:ln>
            <a:noFill/>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3F244E"/>
                </a:solidFill>
                <a:effectLst/>
                <a:uLnTx/>
                <a:uFillTx/>
                <a:latin typeface="Franklin Gothic Demi Cond" panose="020B0603020102020204" pitchFamily="34" charset="0"/>
                <a:ea typeface="Apple Color Emoji" pitchFamily="2" charset="0"/>
                <a:cs typeface="Arial"/>
                <a:sym typeface="Arial"/>
              </a:rPr>
              <a:t>PORTAL, DIRECTORY &amp; ACCESS FOR THE ENTIRE COMMUNITY</a:t>
            </a:r>
          </a:p>
        </p:txBody>
      </p:sp>
      <p:sp>
        <p:nvSpPr>
          <p:cNvPr id="186" name="TextBox 185">
            <a:extLst>
              <a:ext uri="{FF2B5EF4-FFF2-40B4-BE49-F238E27FC236}">
                <a16:creationId xmlns:a16="http://schemas.microsoft.com/office/drawing/2014/main" id="{33D1F41C-F58C-6441-A459-F8411697037D}"/>
              </a:ext>
              <a:ext uri="{C183D7F6-B498-43B3-948B-1728B52AA6E4}">
                <adec:decorative xmlns:adec="http://schemas.microsoft.com/office/drawing/2017/decorative" val="1"/>
              </a:ext>
            </a:extLst>
          </p:cNvPr>
          <p:cNvSpPr txBox="1"/>
          <p:nvPr/>
        </p:nvSpPr>
        <p:spPr>
          <a:xfrm>
            <a:off x="-5255" y="414952"/>
            <a:ext cx="5323866" cy="230921"/>
          </a:xfrm>
          <a:prstGeom prst="rect">
            <a:avLst/>
          </a:prstGeom>
          <a:solidFill>
            <a:srgbClr val="404040"/>
          </a:solidFill>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Franklin Gothic Medium" panose="020B0603020102020204" pitchFamily="34" charset="0"/>
              <a:ea typeface="Apple Color Emoji" pitchFamily="2" charset="0"/>
              <a:cs typeface="Arial"/>
              <a:sym typeface="Arial"/>
            </a:endParaRPr>
          </a:p>
        </p:txBody>
      </p:sp>
      <p:sp>
        <p:nvSpPr>
          <p:cNvPr id="187" name="TextBox 186">
            <a:extLst>
              <a:ext uri="{FF2B5EF4-FFF2-40B4-BE49-F238E27FC236}">
                <a16:creationId xmlns:a16="http://schemas.microsoft.com/office/drawing/2014/main" id="{17BE1FDB-CBDE-E646-817A-8F47CD1DEBA9}"/>
              </a:ext>
              <a:ext uri="{C183D7F6-B498-43B3-948B-1728B52AA6E4}">
                <adec:decorative xmlns:adec="http://schemas.microsoft.com/office/drawing/2017/decorative" val="1"/>
              </a:ext>
            </a:extLst>
          </p:cNvPr>
          <p:cNvSpPr txBox="1"/>
          <p:nvPr/>
        </p:nvSpPr>
        <p:spPr>
          <a:xfrm>
            <a:off x="3819844" y="404214"/>
            <a:ext cx="5323866" cy="230921"/>
          </a:xfrm>
          <a:prstGeom prst="rect">
            <a:avLst/>
          </a:prstGeom>
          <a:solidFill>
            <a:srgbClr val="404040"/>
          </a:solidFill>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Franklin Gothic Medium" panose="020B0603020102020204" pitchFamily="34" charset="0"/>
              <a:ea typeface="Apple Color Emoji" pitchFamily="2" charset="0"/>
              <a:cs typeface="Arial"/>
              <a:sym typeface="Arial"/>
            </a:endParaRPr>
          </a:p>
        </p:txBody>
      </p:sp>
      <p:graphicFrame>
        <p:nvGraphicFramePr>
          <p:cNvPr id="190" name="Table 189">
            <a:extLst>
              <a:ext uri="{FF2B5EF4-FFF2-40B4-BE49-F238E27FC236}">
                <a16:creationId xmlns:a16="http://schemas.microsoft.com/office/drawing/2014/main" id="{83F4667D-4664-0741-BBF9-6CE8943AC67B}"/>
              </a:ext>
            </a:extLst>
          </p:cNvPr>
          <p:cNvGraphicFramePr>
            <a:graphicFrameLocks noGrp="1"/>
          </p:cNvGraphicFramePr>
          <p:nvPr>
            <p:extLst/>
          </p:nvPr>
        </p:nvGraphicFramePr>
        <p:xfrm>
          <a:off x="6170268" y="4822857"/>
          <a:ext cx="1529420" cy="185075"/>
        </p:xfrm>
        <a:graphic>
          <a:graphicData uri="http://schemas.openxmlformats.org/drawingml/2006/table">
            <a:tbl>
              <a:tblPr firstRow="1" bandRow="1">
                <a:tableStyleId>{2D5ABB26-0587-4C30-8999-92F81FD0307C}</a:tableStyleId>
              </a:tblPr>
              <a:tblGrid>
                <a:gridCol w="1357970">
                  <a:extLst>
                    <a:ext uri="{9D8B030D-6E8A-4147-A177-3AD203B41FA5}">
                      <a16:colId xmlns:a16="http://schemas.microsoft.com/office/drawing/2014/main" val="2356302940"/>
                    </a:ext>
                  </a:extLst>
                </a:gridCol>
                <a:gridCol w="171450">
                  <a:extLst>
                    <a:ext uri="{9D8B030D-6E8A-4147-A177-3AD203B41FA5}">
                      <a16:colId xmlns:a16="http://schemas.microsoft.com/office/drawing/2014/main" val="1190451978"/>
                    </a:ext>
                  </a:extLst>
                </a:gridCol>
              </a:tblGrid>
              <a:tr h="185075">
                <a:tc>
                  <a:txBody>
                    <a:bodyPr/>
                    <a:lstStyle/>
                    <a:p>
                      <a:r>
                        <a:rPr lang="en-US" sz="700" b="1" dirty="0"/>
                        <a:t>MULTI-INSTITUTION STRUCTURE</a:t>
                      </a:r>
                    </a:p>
                  </a:txBody>
                  <a:tcPr marL="68580" marR="68580" marT="34290" marB="3429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600" dirty="0"/>
                    </a:p>
                  </a:txBody>
                  <a:tcPr marL="68580" marR="68580" marT="34290" marB="3429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pct5">
                      <a:fgClr>
                        <a:schemeClr val="accent4"/>
                      </a:fgClr>
                      <a:bgClr>
                        <a:schemeClr val="bg1"/>
                      </a:bgClr>
                    </a:pattFill>
                  </a:tcPr>
                </a:tc>
                <a:extLst>
                  <a:ext uri="{0D108BD9-81ED-4DB2-BD59-A6C34878D82A}">
                    <a16:rowId xmlns:a16="http://schemas.microsoft.com/office/drawing/2014/main" val="2574325830"/>
                  </a:ext>
                </a:extLst>
              </a:tr>
            </a:tbl>
          </a:graphicData>
        </a:graphic>
      </p:graphicFrame>
      <p:graphicFrame>
        <p:nvGraphicFramePr>
          <p:cNvPr id="194" name="Table 193">
            <a:extLst>
              <a:ext uri="{FF2B5EF4-FFF2-40B4-BE49-F238E27FC236}">
                <a16:creationId xmlns:a16="http://schemas.microsoft.com/office/drawing/2014/main" id="{5563A8E4-B729-354E-AD68-C2757C7E1E81}"/>
              </a:ext>
            </a:extLst>
          </p:cNvPr>
          <p:cNvGraphicFramePr>
            <a:graphicFrameLocks noGrp="1"/>
          </p:cNvGraphicFramePr>
          <p:nvPr>
            <p:extLst/>
          </p:nvPr>
        </p:nvGraphicFramePr>
        <p:xfrm>
          <a:off x="7748341" y="4820437"/>
          <a:ext cx="1342140" cy="281940"/>
        </p:xfrm>
        <a:graphic>
          <a:graphicData uri="http://schemas.openxmlformats.org/drawingml/2006/table">
            <a:tbl>
              <a:tblPr firstRow="1" bandRow="1">
                <a:tableStyleId>{2D5ABB26-0587-4C30-8999-92F81FD0307C}</a:tableStyleId>
              </a:tblPr>
              <a:tblGrid>
                <a:gridCol w="1129990">
                  <a:extLst>
                    <a:ext uri="{9D8B030D-6E8A-4147-A177-3AD203B41FA5}">
                      <a16:colId xmlns:a16="http://schemas.microsoft.com/office/drawing/2014/main" val="2356302940"/>
                    </a:ext>
                  </a:extLst>
                </a:gridCol>
                <a:gridCol w="212150">
                  <a:extLst>
                    <a:ext uri="{9D8B030D-6E8A-4147-A177-3AD203B41FA5}">
                      <a16:colId xmlns:a16="http://schemas.microsoft.com/office/drawing/2014/main" val="1190451978"/>
                    </a:ext>
                  </a:extLst>
                </a:gridCol>
              </a:tblGrid>
              <a:tr h="185075">
                <a:tc>
                  <a:txBody>
                    <a:bodyPr/>
                    <a:lstStyle/>
                    <a:p>
                      <a:r>
                        <a:rPr lang="en-US" sz="700" b="1" dirty="0"/>
                        <a:t>LIFECYCLE CONFIGURATION</a:t>
                      </a:r>
                    </a:p>
                  </a:txBody>
                  <a:tcPr marL="68580" marR="68580" marT="34290" marB="3429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600" dirty="0"/>
                    </a:p>
                  </a:txBody>
                  <a:tcPr marL="68580" marR="68580" marT="34290" marB="3429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pct80">
                      <a:fgClr>
                        <a:schemeClr val="accent4"/>
                      </a:fgClr>
                      <a:bgClr>
                        <a:schemeClr val="bg1"/>
                      </a:bgClr>
                    </a:pattFill>
                  </a:tcPr>
                </a:tc>
                <a:extLst>
                  <a:ext uri="{0D108BD9-81ED-4DB2-BD59-A6C34878D82A}">
                    <a16:rowId xmlns:a16="http://schemas.microsoft.com/office/drawing/2014/main" val="2574325830"/>
                  </a:ext>
                </a:extLst>
              </a:tr>
            </a:tbl>
          </a:graphicData>
        </a:graphic>
      </p:graphicFrame>
      <p:grpSp>
        <p:nvGrpSpPr>
          <p:cNvPr id="10" name="Group 9">
            <a:extLst>
              <a:ext uri="{FF2B5EF4-FFF2-40B4-BE49-F238E27FC236}">
                <a16:creationId xmlns:a16="http://schemas.microsoft.com/office/drawing/2014/main" id="{E642E606-3721-864F-B21D-C2581D8E2F40}"/>
              </a:ext>
              <a:ext uri="{C183D7F6-B498-43B3-948B-1728B52AA6E4}">
                <adec:decorative xmlns:adec="http://schemas.microsoft.com/office/drawing/2017/decorative" val="1"/>
              </a:ext>
            </a:extLst>
          </p:cNvPr>
          <p:cNvGrpSpPr/>
          <p:nvPr/>
        </p:nvGrpSpPr>
        <p:grpSpPr>
          <a:xfrm>
            <a:off x="1567283" y="1337101"/>
            <a:ext cx="1258149" cy="2628709"/>
            <a:chOff x="2089710" y="1782801"/>
            <a:chExt cx="1677532" cy="3504945"/>
          </a:xfrm>
        </p:grpSpPr>
        <p:sp>
          <p:nvSpPr>
            <p:cNvPr id="188" name="Teardrop 187">
              <a:extLst>
                <a:ext uri="{FF2B5EF4-FFF2-40B4-BE49-F238E27FC236}">
                  <a16:creationId xmlns:a16="http://schemas.microsoft.com/office/drawing/2014/main" id="{6868F14B-954E-0E42-BB4F-5F8B4A50E6D6}"/>
                </a:ext>
              </a:extLst>
            </p:cNvPr>
            <p:cNvSpPr/>
            <p:nvPr/>
          </p:nvSpPr>
          <p:spPr>
            <a:xfrm rot="2724100">
              <a:off x="2086999" y="3607504"/>
              <a:ext cx="1682953" cy="1677532"/>
            </a:xfrm>
            <a:prstGeom prst="teardrop">
              <a:avLst>
                <a:gd name="adj" fmla="val 108194"/>
              </a:avLst>
            </a:prstGeom>
            <a:pattFill prst="pct80">
              <a:fgClr>
                <a:schemeClr val="accent4"/>
              </a:fgClr>
              <a:bgClr>
                <a:schemeClr val="bg1"/>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sym typeface="Arial"/>
              </a:endParaRPr>
            </a:p>
          </p:txBody>
        </p:sp>
        <p:sp>
          <p:nvSpPr>
            <p:cNvPr id="201" name="Rectangle 200">
              <a:extLst>
                <a:ext uri="{FF2B5EF4-FFF2-40B4-BE49-F238E27FC236}">
                  <a16:creationId xmlns:a16="http://schemas.microsoft.com/office/drawing/2014/main" id="{5CEEE2B8-E739-2442-B3DC-095BE71750BE}"/>
                </a:ext>
              </a:extLst>
            </p:cNvPr>
            <p:cNvSpPr/>
            <p:nvPr/>
          </p:nvSpPr>
          <p:spPr>
            <a:xfrm>
              <a:off x="2429545" y="1782801"/>
              <a:ext cx="979328" cy="369332"/>
            </a:xfrm>
            <a:prstGeom prst="rect">
              <a:avLst/>
            </a:prstGeom>
            <a:solidFill>
              <a:schemeClr val="bg1">
                <a:alpha val="83922"/>
              </a:schemeClr>
            </a:solidFill>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AD9749"/>
                  </a:solidFill>
                  <a:effectLst/>
                  <a:uLnTx/>
                  <a:uFillTx/>
                  <a:latin typeface="Calibri"/>
                  <a:ea typeface="+mn-ea"/>
                  <a:cs typeface="Arial"/>
                  <a:sym typeface="Arial"/>
                </a:rPr>
                <a:t>LIFECYCLE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AD9749"/>
                  </a:solidFill>
                  <a:effectLst/>
                  <a:uLnTx/>
                  <a:uFillTx/>
                  <a:latin typeface="Calibri"/>
                  <a:ea typeface="+mn-ea"/>
                  <a:cs typeface="Arial"/>
                  <a:sym typeface="Arial"/>
                </a:rPr>
                <a:t>CONFIGURATION</a:t>
              </a:r>
            </a:p>
          </p:txBody>
        </p:sp>
        <p:cxnSp>
          <p:nvCxnSpPr>
            <p:cNvPr id="202" name="Straight Connector 201">
              <a:extLst>
                <a:ext uri="{FF2B5EF4-FFF2-40B4-BE49-F238E27FC236}">
                  <a16:creationId xmlns:a16="http://schemas.microsoft.com/office/drawing/2014/main" id="{6DC05D3C-183B-594E-A155-EA61A8BF8594}"/>
                </a:ext>
              </a:extLst>
            </p:cNvPr>
            <p:cNvCxnSpPr>
              <a:cxnSpLocks/>
            </p:cNvCxnSpPr>
            <p:nvPr/>
          </p:nvCxnSpPr>
          <p:spPr>
            <a:xfrm>
              <a:off x="2654414" y="2182817"/>
              <a:ext cx="0" cy="1474783"/>
            </a:xfrm>
            <a:prstGeom prst="line">
              <a:avLst/>
            </a:prstGeom>
            <a:ln w="3175">
              <a:solidFill>
                <a:schemeClr val="accent4"/>
              </a:solidFill>
              <a:prstDash val="solid"/>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DE67283-4BA2-C144-975C-7324DE9F0939}"/>
              </a:ext>
              <a:ext uri="{C183D7F6-B498-43B3-948B-1728B52AA6E4}">
                <adec:decorative xmlns:adec="http://schemas.microsoft.com/office/drawing/2017/decorative" val="1"/>
              </a:ext>
            </a:extLst>
          </p:cNvPr>
          <p:cNvGrpSpPr/>
          <p:nvPr/>
        </p:nvGrpSpPr>
        <p:grpSpPr>
          <a:xfrm>
            <a:off x="240101" y="1974790"/>
            <a:ext cx="1080146" cy="1876223"/>
            <a:chOff x="320134" y="2633054"/>
            <a:chExt cx="1440195" cy="2501630"/>
          </a:xfrm>
        </p:grpSpPr>
        <p:sp>
          <p:nvSpPr>
            <p:cNvPr id="3" name="Teardrop 2">
              <a:extLst>
                <a:ext uri="{FF2B5EF4-FFF2-40B4-BE49-F238E27FC236}">
                  <a16:creationId xmlns:a16="http://schemas.microsoft.com/office/drawing/2014/main" id="{B98BEE6E-4D7D-0B45-BC48-47A098525A9A}"/>
                </a:ext>
              </a:extLst>
            </p:cNvPr>
            <p:cNvSpPr/>
            <p:nvPr/>
          </p:nvSpPr>
          <p:spPr>
            <a:xfrm rot="2724100">
              <a:off x="341265" y="3715619"/>
              <a:ext cx="1434150" cy="1403979"/>
            </a:xfrm>
            <a:prstGeom prst="teardrop">
              <a:avLst>
                <a:gd name="adj" fmla="val 103032"/>
              </a:avLst>
            </a:prstGeom>
            <a:pattFill prst="pct5">
              <a:fgClr>
                <a:schemeClr val="accent4"/>
              </a:fgClr>
              <a:bgClr>
                <a:schemeClr val="bg1"/>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sym typeface="Arial"/>
              </a:endParaRPr>
            </a:p>
          </p:txBody>
        </p:sp>
        <p:sp>
          <p:nvSpPr>
            <p:cNvPr id="195" name="Rectangle 194">
              <a:extLst>
                <a:ext uri="{FF2B5EF4-FFF2-40B4-BE49-F238E27FC236}">
                  <a16:creationId xmlns:a16="http://schemas.microsoft.com/office/drawing/2014/main" id="{77332DA2-A333-6947-9401-A1EB5191231A}"/>
                </a:ext>
              </a:extLst>
            </p:cNvPr>
            <p:cNvSpPr/>
            <p:nvPr/>
          </p:nvSpPr>
          <p:spPr>
            <a:xfrm>
              <a:off x="320134" y="2633054"/>
              <a:ext cx="1113980" cy="369332"/>
            </a:xfrm>
            <a:prstGeom prst="rect">
              <a:avLst/>
            </a:prstGeom>
            <a:solidFill>
              <a:schemeClr val="bg1">
                <a:alpha val="83922"/>
              </a:schemeClr>
            </a:solidFill>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AD9749"/>
                  </a:solidFill>
                  <a:effectLst/>
                  <a:uLnTx/>
                  <a:uFillTx/>
                  <a:latin typeface="Calibri"/>
                  <a:ea typeface="+mn-ea"/>
                  <a:cs typeface="Arial"/>
                  <a:sym typeface="Arial"/>
                </a:rPr>
                <a:t>MULTI-INSTUTITION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AD9749"/>
                  </a:solidFill>
                  <a:effectLst/>
                  <a:uLnTx/>
                  <a:uFillTx/>
                  <a:latin typeface="Calibri"/>
                  <a:ea typeface="+mn-ea"/>
                  <a:cs typeface="Arial"/>
                  <a:sym typeface="Arial"/>
                </a:rPr>
                <a:t>STRUCTURE</a:t>
              </a:r>
            </a:p>
          </p:txBody>
        </p:sp>
        <p:cxnSp>
          <p:nvCxnSpPr>
            <p:cNvPr id="200" name="Straight Connector 199">
              <a:extLst>
                <a:ext uri="{FF2B5EF4-FFF2-40B4-BE49-F238E27FC236}">
                  <a16:creationId xmlns:a16="http://schemas.microsoft.com/office/drawing/2014/main" id="{64F22991-3604-164F-AC4F-1E9F3685F492}"/>
                </a:ext>
              </a:extLst>
            </p:cNvPr>
            <p:cNvCxnSpPr>
              <a:cxnSpLocks/>
            </p:cNvCxnSpPr>
            <p:nvPr/>
          </p:nvCxnSpPr>
          <p:spPr>
            <a:xfrm>
              <a:off x="533400" y="2971608"/>
              <a:ext cx="0" cy="866369"/>
            </a:xfrm>
            <a:prstGeom prst="line">
              <a:avLst/>
            </a:prstGeom>
            <a:ln w="3175">
              <a:solidFill>
                <a:schemeClr val="accent4"/>
              </a:solidFill>
              <a:prstDash val="solid"/>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204" name="Group 203">
            <a:extLst>
              <a:ext uri="{FF2B5EF4-FFF2-40B4-BE49-F238E27FC236}">
                <a16:creationId xmlns:a16="http://schemas.microsoft.com/office/drawing/2014/main" id="{F6B25CFA-1978-7E43-B4C1-0C5FA8852508}"/>
              </a:ext>
              <a:ext uri="{C183D7F6-B498-43B3-948B-1728B52AA6E4}">
                <adec:decorative xmlns:adec="http://schemas.microsoft.com/office/drawing/2017/decorative" val="1"/>
              </a:ext>
            </a:extLst>
          </p:cNvPr>
          <p:cNvGrpSpPr/>
          <p:nvPr/>
        </p:nvGrpSpPr>
        <p:grpSpPr>
          <a:xfrm>
            <a:off x="704779" y="2853343"/>
            <a:ext cx="775133" cy="1687059"/>
            <a:chOff x="950805" y="3602173"/>
            <a:chExt cx="1033511" cy="2249412"/>
          </a:xfrm>
        </p:grpSpPr>
        <p:cxnSp>
          <p:nvCxnSpPr>
            <p:cNvPr id="206" name="Straight Connector 205">
              <a:extLst>
                <a:ext uri="{FF2B5EF4-FFF2-40B4-BE49-F238E27FC236}">
                  <a16:creationId xmlns:a16="http://schemas.microsoft.com/office/drawing/2014/main" id="{3B43F343-5C33-4346-908D-81D5FDF2DF9A}"/>
                </a:ext>
              </a:extLst>
            </p:cNvPr>
            <p:cNvCxnSpPr>
              <a:cxnSpLocks/>
            </p:cNvCxnSpPr>
            <p:nvPr/>
          </p:nvCxnSpPr>
          <p:spPr>
            <a:xfrm>
              <a:off x="1380489" y="4516573"/>
              <a:ext cx="0" cy="951325"/>
            </a:xfrm>
            <a:prstGeom prst="line">
              <a:avLst/>
            </a:prstGeom>
            <a:ln>
              <a:solidFill>
                <a:schemeClr val="accent6">
                  <a:lumMod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8" name="Rectangle 207">
              <a:extLst>
                <a:ext uri="{FF2B5EF4-FFF2-40B4-BE49-F238E27FC236}">
                  <a16:creationId xmlns:a16="http://schemas.microsoft.com/office/drawing/2014/main" id="{266A9F7C-D2C7-7945-810F-C309ED39B365}"/>
                </a:ext>
              </a:extLst>
            </p:cNvPr>
            <p:cNvSpPr/>
            <p:nvPr/>
          </p:nvSpPr>
          <p:spPr>
            <a:xfrm>
              <a:off x="950805" y="5482253"/>
              <a:ext cx="754908" cy="369332"/>
            </a:xfrm>
            <a:prstGeom prst="rect">
              <a:avLst/>
            </a:prstGeom>
            <a:noFill/>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8A9B52">
                      <a:lumMod val="50000"/>
                    </a:srgbClr>
                  </a:solidFill>
                  <a:effectLst/>
                  <a:uLnTx/>
                  <a:uFillTx/>
                  <a:latin typeface="Calibri"/>
                  <a:ea typeface="+mn-ea"/>
                  <a:cs typeface="Arial"/>
                  <a:sym typeface="Arial"/>
                </a:rPr>
                <a:t>ACCOUNTS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8A9B52">
                      <a:lumMod val="50000"/>
                    </a:srgbClr>
                  </a:solidFill>
                  <a:effectLst/>
                  <a:uLnTx/>
                  <a:uFillTx/>
                  <a:latin typeface="Calibri"/>
                  <a:ea typeface="+mn-ea"/>
                  <a:cs typeface="Arial"/>
                  <a:sym typeface="Arial"/>
                </a:rPr>
                <a:t>RECEIVABLE</a:t>
              </a:r>
            </a:p>
          </p:txBody>
        </p:sp>
        <p:sp>
          <p:nvSpPr>
            <p:cNvPr id="205" name="Freeform 80">
              <a:extLst>
                <a:ext uri="{FF2B5EF4-FFF2-40B4-BE49-F238E27FC236}">
                  <a16:creationId xmlns:a16="http://schemas.microsoft.com/office/drawing/2014/main" id="{6BEEFD9E-8D34-B441-8846-85C15211BBC4}"/>
                </a:ext>
              </a:extLst>
            </p:cNvPr>
            <p:cNvSpPr>
              <a:spLocks noChangeAspect="1"/>
            </p:cNvSpPr>
            <p:nvPr/>
          </p:nvSpPr>
          <p:spPr>
            <a:xfrm>
              <a:off x="1069916" y="3602173"/>
              <a:ext cx="914400" cy="91440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chemeClr val="accent6">
                <a:lumMod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grpSp>
      <p:grpSp>
        <p:nvGrpSpPr>
          <p:cNvPr id="2" name="Group 1">
            <a:extLst>
              <a:ext uri="{FF2B5EF4-FFF2-40B4-BE49-F238E27FC236}">
                <a16:creationId xmlns:a16="http://schemas.microsoft.com/office/drawing/2014/main" id="{F4CA6D41-6FFA-5845-9C62-CFA3BAA61B27}"/>
              </a:ext>
              <a:ext uri="{C183D7F6-B498-43B3-948B-1728B52AA6E4}">
                <adec:decorative xmlns:adec="http://schemas.microsoft.com/office/drawing/2017/decorative" val="1"/>
              </a:ext>
            </a:extLst>
          </p:cNvPr>
          <p:cNvGrpSpPr/>
          <p:nvPr/>
        </p:nvGrpSpPr>
        <p:grpSpPr>
          <a:xfrm>
            <a:off x="275226" y="3297196"/>
            <a:ext cx="3965059" cy="1337482"/>
            <a:chOff x="433946" y="4881600"/>
            <a:chExt cx="5286745" cy="1783309"/>
          </a:xfrm>
        </p:grpSpPr>
        <p:sp>
          <p:nvSpPr>
            <p:cNvPr id="341" name="Rectangle 340">
              <a:extLst>
                <a:ext uri="{FF2B5EF4-FFF2-40B4-BE49-F238E27FC236}">
                  <a16:creationId xmlns:a16="http://schemas.microsoft.com/office/drawing/2014/main" id="{A9029849-BD60-F04B-A55B-C151E04E4004}"/>
                </a:ext>
              </a:extLst>
            </p:cNvPr>
            <p:cNvSpPr/>
            <p:nvPr/>
          </p:nvSpPr>
          <p:spPr>
            <a:xfrm>
              <a:off x="4076114" y="6067081"/>
              <a:ext cx="609568" cy="36933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5D4F59"/>
                  </a:solidFill>
                  <a:effectLst/>
                  <a:uLnTx/>
                  <a:uFillTx/>
                  <a:latin typeface="Calibri"/>
                  <a:ea typeface="+mn-ea"/>
                  <a:cs typeface="Arial"/>
                  <a:sym typeface="Arial"/>
                </a:rPr>
                <a:t>PERKINS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5D4F59"/>
                  </a:solidFill>
                  <a:effectLst/>
                  <a:uLnTx/>
                  <a:uFillTx/>
                  <a:latin typeface="Calibri"/>
                  <a:ea typeface="+mn-ea"/>
                  <a:cs typeface="Arial"/>
                  <a:sym typeface="Arial"/>
                </a:rPr>
                <a:t>LOAN</a:t>
              </a:r>
            </a:p>
          </p:txBody>
        </p:sp>
        <p:sp>
          <p:nvSpPr>
            <p:cNvPr id="342" name="Freeform 194">
              <a:extLst>
                <a:ext uri="{FF2B5EF4-FFF2-40B4-BE49-F238E27FC236}">
                  <a16:creationId xmlns:a16="http://schemas.microsoft.com/office/drawing/2014/main" id="{FA01F191-C059-6048-A79B-2F44C646C35E}"/>
                </a:ext>
              </a:extLst>
            </p:cNvPr>
            <p:cNvSpPr>
              <a:spLocks noChangeAspect="1"/>
            </p:cNvSpPr>
            <p:nvPr/>
          </p:nvSpPr>
          <p:spPr>
            <a:xfrm>
              <a:off x="4098581" y="5180855"/>
              <a:ext cx="457200" cy="45720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585260">
                <a:alpha val="87059"/>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grpSp>
          <p:nvGrpSpPr>
            <p:cNvPr id="343" name="Group 342">
              <a:extLst>
                <a:ext uri="{FF2B5EF4-FFF2-40B4-BE49-F238E27FC236}">
                  <a16:creationId xmlns:a16="http://schemas.microsoft.com/office/drawing/2014/main" id="{B9D83219-642A-EA4A-A72B-FBAE34DA3419}"/>
                </a:ext>
              </a:extLst>
            </p:cNvPr>
            <p:cNvGrpSpPr/>
            <p:nvPr/>
          </p:nvGrpSpPr>
          <p:grpSpPr>
            <a:xfrm>
              <a:off x="433946" y="5060239"/>
              <a:ext cx="1755534" cy="1072752"/>
              <a:chOff x="149185" y="4354225"/>
              <a:chExt cx="1755534" cy="1072752"/>
            </a:xfrm>
          </p:grpSpPr>
          <p:sp>
            <p:nvSpPr>
              <p:cNvPr id="364" name="Freeform 195">
                <a:extLst>
                  <a:ext uri="{FF2B5EF4-FFF2-40B4-BE49-F238E27FC236}">
                    <a16:creationId xmlns:a16="http://schemas.microsoft.com/office/drawing/2014/main" id="{798DF61B-DF54-094F-9CB3-7221254DE6DD}"/>
                  </a:ext>
                </a:extLst>
              </p:cNvPr>
              <p:cNvSpPr>
                <a:spLocks noChangeAspect="1"/>
              </p:cNvSpPr>
              <p:nvPr/>
            </p:nvSpPr>
            <p:spPr>
              <a:xfrm>
                <a:off x="584000" y="4354225"/>
                <a:ext cx="1320719" cy="377245"/>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585260"/>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cxnSp>
            <p:nvCxnSpPr>
              <p:cNvPr id="366" name="Straight Connector 365">
                <a:extLst>
                  <a:ext uri="{FF2B5EF4-FFF2-40B4-BE49-F238E27FC236}">
                    <a16:creationId xmlns:a16="http://schemas.microsoft.com/office/drawing/2014/main" id="{8D548DA7-C3D6-9F4C-B7A8-739F44E7A105}"/>
                  </a:ext>
                </a:extLst>
              </p:cNvPr>
              <p:cNvCxnSpPr/>
              <p:nvPr/>
            </p:nvCxnSpPr>
            <p:spPr>
              <a:xfrm>
                <a:off x="848149" y="4748187"/>
                <a:ext cx="3515" cy="274320"/>
              </a:xfrm>
              <a:prstGeom prst="line">
                <a:avLst/>
              </a:prstGeom>
              <a:ln>
                <a:solidFill>
                  <a:srgbClr val="58526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65" name="Rectangle 364">
                <a:extLst>
                  <a:ext uri="{FF2B5EF4-FFF2-40B4-BE49-F238E27FC236}">
                    <a16:creationId xmlns:a16="http://schemas.microsoft.com/office/drawing/2014/main" id="{955A531D-7691-DA4E-877C-C3E204839540}"/>
                  </a:ext>
                </a:extLst>
              </p:cNvPr>
              <p:cNvSpPr/>
              <p:nvPr/>
            </p:nvSpPr>
            <p:spPr>
              <a:xfrm>
                <a:off x="149185" y="5057645"/>
                <a:ext cx="1054134" cy="369332"/>
              </a:xfrm>
              <a:prstGeom prst="rect">
                <a:avLst/>
              </a:prstGeom>
              <a:solidFill>
                <a:schemeClr val="bg1"/>
              </a:solidFill>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5D4F59"/>
                    </a:solidFill>
                    <a:effectLst/>
                    <a:uLnTx/>
                    <a:uFillTx/>
                    <a:latin typeface="Calibri"/>
                    <a:ea typeface="+mn-ea"/>
                    <a:cs typeface="Arial"/>
                    <a:sym typeface="Arial"/>
                  </a:rPr>
                  <a:t>UNDERGRADUATE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5D4F59"/>
                    </a:solidFill>
                    <a:effectLst/>
                    <a:uLnTx/>
                    <a:uFillTx/>
                    <a:latin typeface="Calibri"/>
                    <a:ea typeface="+mn-ea"/>
                    <a:cs typeface="Arial"/>
                    <a:sym typeface="Arial"/>
                  </a:rPr>
                  <a:t>CRM</a:t>
                </a:r>
              </a:p>
            </p:txBody>
          </p:sp>
        </p:grpSp>
        <p:grpSp>
          <p:nvGrpSpPr>
            <p:cNvPr id="344" name="Group 343">
              <a:extLst>
                <a:ext uri="{FF2B5EF4-FFF2-40B4-BE49-F238E27FC236}">
                  <a16:creationId xmlns:a16="http://schemas.microsoft.com/office/drawing/2014/main" id="{401B9B36-8410-164F-BA23-F8E86A161EC3}"/>
                </a:ext>
              </a:extLst>
            </p:cNvPr>
            <p:cNvGrpSpPr/>
            <p:nvPr/>
          </p:nvGrpSpPr>
          <p:grpSpPr>
            <a:xfrm>
              <a:off x="676590" y="4881600"/>
              <a:ext cx="1763756" cy="1528888"/>
              <a:chOff x="391829" y="4175586"/>
              <a:chExt cx="1763756" cy="1528888"/>
            </a:xfrm>
          </p:grpSpPr>
          <p:sp>
            <p:nvSpPr>
              <p:cNvPr id="361" name="Freeform 195">
                <a:extLst>
                  <a:ext uri="{FF2B5EF4-FFF2-40B4-BE49-F238E27FC236}">
                    <a16:creationId xmlns:a16="http://schemas.microsoft.com/office/drawing/2014/main" id="{5F01E41B-5340-BD4C-B5F8-80FD20F10BDA}"/>
                  </a:ext>
                </a:extLst>
              </p:cNvPr>
              <p:cNvSpPr>
                <a:spLocks noChangeAspect="1"/>
              </p:cNvSpPr>
              <p:nvPr/>
            </p:nvSpPr>
            <p:spPr>
              <a:xfrm>
                <a:off x="884330" y="4175586"/>
                <a:ext cx="1271255" cy="64008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585260"/>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5D4F59"/>
                  </a:solidFill>
                  <a:effectLst/>
                  <a:uLnTx/>
                  <a:uFillTx/>
                  <a:latin typeface="Calibri"/>
                  <a:ea typeface="+mn-ea"/>
                  <a:cs typeface="+mn-cs"/>
                  <a:sym typeface="Arial"/>
                </a:endParaRPr>
              </a:p>
            </p:txBody>
          </p:sp>
          <p:sp>
            <p:nvSpPr>
              <p:cNvPr id="362" name="Rectangle 361">
                <a:extLst>
                  <a:ext uri="{FF2B5EF4-FFF2-40B4-BE49-F238E27FC236}">
                    <a16:creationId xmlns:a16="http://schemas.microsoft.com/office/drawing/2014/main" id="{1BE3CFE2-9980-F74C-9340-EE6D776B1763}"/>
                  </a:ext>
                </a:extLst>
              </p:cNvPr>
              <p:cNvSpPr/>
              <p:nvPr/>
            </p:nvSpPr>
            <p:spPr>
              <a:xfrm>
                <a:off x="391829" y="5335142"/>
                <a:ext cx="784831" cy="369332"/>
              </a:xfrm>
              <a:prstGeom prst="rect">
                <a:avLst/>
              </a:prstGeom>
              <a:noFill/>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5D4F59"/>
                    </a:solidFill>
                    <a:effectLst/>
                    <a:uLnTx/>
                    <a:uFillTx/>
                    <a:latin typeface="Calibri"/>
                    <a:ea typeface="+mn-ea"/>
                    <a:cs typeface="Arial"/>
                    <a:sym typeface="Arial"/>
                  </a:rPr>
                  <a:t>ENTERPRISE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5D4F59"/>
                    </a:solidFill>
                    <a:effectLst/>
                    <a:uLnTx/>
                    <a:uFillTx/>
                    <a:latin typeface="Calibri"/>
                    <a:ea typeface="+mn-ea"/>
                    <a:cs typeface="Arial"/>
                    <a:sym typeface="Arial"/>
                  </a:rPr>
                  <a:t>CRM</a:t>
                </a:r>
              </a:p>
            </p:txBody>
          </p:sp>
          <p:cxnSp>
            <p:nvCxnSpPr>
              <p:cNvPr id="363" name="Straight Connector 362">
                <a:extLst>
                  <a:ext uri="{FF2B5EF4-FFF2-40B4-BE49-F238E27FC236}">
                    <a16:creationId xmlns:a16="http://schemas.microsoft.com/office/drawing/2014/main" id="{6087ADDD-B9AA-3945-B427-43BDEB669AC1}"/>
                  </a:ext>
                </a:extLst>
              </p:cNvPr>
              <p:cNvCxnSpPr>
                <a:cxnSpLocks/>
              </p:cNvCxnSpPr>
              <p:nvPr/>
            </p:nvCxnSpPr>
            <p:spPr>
              <a:xfrm>
                <a:off x="1022682" y="4755325"/>
                <a:ext cx="0" cy="580846"/>
              </a:xfrm>
              <a:prstGeom prst="line">
                <a:avLst/>
              </a:prstGeom>
              <a:ln>
                <a:solidFill>
                  <a:srgbClr val="58526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cxnSp>
          <p:nvCxnSpPr>
            <p:cNvPr id="345" name="Straight Connector 344">
              <a:extLst>
                <a:ext uri="{FF2B5EF4-FFF2-40B4-BE49-F238E27FC236}">
                  <a16:creationId xmlns:a16="http://schemas.microsoft.com/office/drawing/2014/main" id="{3D451A68-973A-5F4E-A7AD-7F7A387A4623}"/>
                </a:ext>
              </a:extLst>
            </p:cNvPr>
            <p:cNvCxnSpPr>
              <a:cxnSpLocks/>
            </p:cNvCxnSpPr>
            <p:nvPr/>
          </p:nvCxnSpPr>
          <p:spPr>
            <a:xfrm>
              <a:off x="4332130" y="5738344"/>
              <a:ext cx="3515" cy="182880"/>
            </a:xfrm>
            <a:prstGeom prst="line">
              <a:avLst/>
            </a:prstGeom>
            <a:ln>
              <a:solidFill>
                <a:srgbClr val="58526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46" name="Group 345">
              <a:extLst>
                <a:ext uri="{FF2B5EF4-FFF2-40B4-BE49-F238E27FC236}">
                  <a16:creationId xmlns:a16="http://schemas.microsoft.com/office/drawing/2014/main" id="{B716F403-8BF6-F849-A497-85FCF7FF072F}"/>
                </a:ext>
              </a:extLst>
            </p:cNvPr>
            <p:cNvGrpSpPr/>
            <p:nvPr/>
          </p:nvGrpSpPr>
          <p:grpSpPr>
            <a:xfrm>
              <a:off x="1842585" y="5180855"/>
              <a:ext cx="1777883" cy="1287854"/>
              <a:chOff x="1557824" y="4474841"/>
              <a:chExt cx="1777883" cy="1287854"/>
            </a:xfrm>
          </p:grpSpPr>
          <p:sp>
            <p:nvSpPr>
              <p:cNvPr id="358" name="Rectangle 357">
                <a:extLst>
                  <a:ext uri="{FF2B5EF4-FFF2-40B4-BE49-F238E27FC236}">
                    <a16:creationId xmlns:a16="http://schemas.microsoft.com/office/drawing/2014/main" id="{9441EF91-E5A6-BF4C-A3FD-D5866F3DB46D}"/>
                  </a:ext>
                </a:extLst>
              </p:cNvPr>
              <p:cNvSpPr/>
              <p:nvPr/>
            </p:nvSpPr>
            <p:spPr>
              <a:xfrm>
                <a:off x="2091960" y="5270252"/>
                <a:ext cx="891698" cy="492443"/>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5D4F59"/>
                    </a:solidFill>
                    <a:effectLst/>
                    <a:uLnTx/>
                    <a:uFillTx/>
                    <a:latin typeface="Calibri"/>
                    <a:ea typeface="+mn-ea"/>
                    <a:cs typeface="Arial"/>
                    <a:sym typeface="Arial"/>
                  </a:rPr>
                  <a:t>ATHLETIC</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5D4F59"/>
                    </a:solidFill>
                    <a:effectLst/>
                    <a:uLnTx/>
                    <a:uFillTx/>
                    <a:latin typeface="Calibri"/>
                    <a:ea typeface="+mn-ea"/>
                    <a:cs typeface="Arial"/>
                    <a:sym typeface="Arial"/>
                  </a:rPr>
                  <a:t>CERTIFICATION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5D4F59"/>
                    </a:solidFill>
                    <a:effectLst/>
                    <a:uLnTx/>
                    <a:uFillTx/>
                    <a:latin typeface="Calibri"/>
                    <a:ea typeface="+mn-ea"/>
                    <a:cs typeface="Arial"/>
                    <a:sym typeface="Arial"/>
                  </a:rPr>
                  <a:t>NCAA</a:t>
                </a:r>
              </a:p>
            </p:txBody>
          </p:sp>
          <p:cxnSp>
            <p:nvCxnSpPr>
              <p:cNvPr id="360" name="Straight Connector 359">
                <a:extLst>
                  <a:ext uri="{FF2B5EF4-FFF2-40B4-BE49-F238E27FC236}">
                    <a16:creationId xmlns:a16="http://schemas.microsoft.com/office/drawing/2014/main" id="{B44702DD-CE8D-3347-843B-4D17334DC1BC}"/>
                  </a:ext>
                </a:extLst>
              </p:cNvPr>
              <p:cNvCxnSpPr>
                <a:cxnSpLocks/>
              </p:cNvCxnSpPr>
              <p:nvPr/>
            </p:nvCxnSpPr>
            <p:spPr>
              <a:xfrm>
                <a:off x="2506145" y="4536411"/>
                <a:ext cx="0" cy="675788"/>
              </a:xfrm>
              <a:prstGeom prst="line">
                <a:avLst/>
              </a:prstGeom>
              <a:ln>
                <a:solidFill>
                  <a:srgbClr val="58526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59" name="Freeform 68">
                <a:extLst>
                  <a:ext uri="{FF2B5EF4-FFF2-40B4-BE49-F238E27FC236}">
                    <a16:creationId xmlns:a16="http://schemas.microsoft.com/office/drawing/2014/main" id="{CF12F07D-8451-7A45-BE67-6CEB3D5AAE2B}"/>
                  </a:ext>
                </a:extLst>
              </p:cNvPr>
              <p:cNvSpPr>
                <a:spLocks noChangeAspect="1"/>
              </p:cNvSpPr>
              <p:nvPr/>
            </p:nvSpPr>
            <p:spPr>
              <a:xfrm>
                <a:off x="1557824" y="4474841"/>
                <a:ext cx="1777883" cy="31495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585260"/>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grpSp>
        <p:grpSp>
          <p:nvGrpSpPr>
            <p:cNvPr id="347" name="Group 346">
              <a:extLst>
                <a:ext uri="{FF2B5EF4-FFF2-40B4-BE49-F238E27FC236}">
                  <a16:creationId xmlns:a16="http://schemas.microsoft.com/office/drawing/2014/main" id="{4921E6C8-A687-5C4C-9574-2868602BDD78}"/>
                </a:ext>
              </a:extLst>
            </p:cNvPr>
            <p:cNvGrpSpPr/>
            <p:nvPr/>
          </p:nvGrpSpPr>
          <p:grpSpPr>
            <a:xfrm>
              <a:off x="1802050" y="5367403"/>
              <a:ext cx="3918641" cy="1008742"/>
              <a:chOff x="1517289" y="4661389"/>
              <a:chExt cx="3918641" cy="1008742"/>
            </a:xfrm>
          </p:grpSpPr>
          <p:sp>
            <p:nvSpPr>
              <p:cNvPr id="355" name="Freeform 68">
                <a:extLst>
                  <a:ext uri="{FF2B5EF4-FFF2-40B4-BE49-F238E27FC236}">
                    <a16:creationId xmlns:a16="http://schemas.microsoft.com/office/drawing/2014/main" id="{A4F1E437-3903-484B-8A90-7AAA6A8D292C}"/>
                  </a:ext>
                </a:extLst>
              </p:cNvPr>
              <p:cNvSpPr>
                <a:spLocks noChangeAspect="1"/>
              </p:cNvSpPr>
              <p:nvPr/>
            </p:nvSpPr>
            <p:spPr>
              <a:xfrm>
                <a:off x="1517289" y="4661389"/>
                <a:ext cx="3918641" cy="340611"/>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585260"/>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sp>
            <p:nvSpPr>
              <p:cNvPr id="356" name="Rectangle 355">
                <a:extLst>
                  <a:ext uri="{FF2B5EF4-FFF2-40B4-BE49-F238E27FC236}">
                    <a16:creationId xmlns:a16="http://schemas.microsoft.com/office/drawing/2014/main" id="{970C387D-2389-3A4B-B61C-E5702D8DF9A9}"/>
                  </a:ext>
                </a:extLst>
              </p:cNvPr>
              <p:cNvSpPr/>
              <p:nvPr/>
            </p:nvSpPr>
            <p:spPr>
              <a:xfrm>
                <a:off x="3184704" y="5300799"/>
                <a:ext cx="645904" cy="36933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5D4F59"/>
                    </a:solidFill>
                    <a:effectLst/>
                    <a:uLnTx/>
                    <a:uFillTx/>
                    <a:latin typeface="Calibri"/>
                    <a:ea typeface="+mn-ea"/>
                    <a:cs typeface="Arial"/>
                    <a:sym typeface="Arial"/>
                  </a:rPr>
                  <a:t>STUDENT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5D4F59"/>
                    </a:solidFill>
                    <a:effectLst/>
                    <a:uLnTx/>
                    <a:uFillTx/>
                    <a:latin typeface="Calibri"/>
                    <a:ea typeface="+mn-ea"/>
                    <a:cs typeface="Arial"/>
                    <a:sym typeface="Arial"/>
                  </a:rPr>
                  <a:t>BPM</a:t>
                </a:r>
              </a:p>
            </p:txBody>
          </p:sp>
          <p:cxnSp>
            <p:nvCxnSpPr>
              <p:cNvPr id="357" name="Straight Connector 356">
                <a:extLst>
                  <a:ext uri="{FF2B5EF4-FFF2-40B4-BE49-F238E27FC236}">
                    <a16:creationId xmlns:a16="http://schemas.microsoft.com/office/drawing/2014/main" id="{CCF4AFAA-FE6B-E34E-8F58-D9FFA6511719}"/>
                  </a:ext>
                </a:extLst>
              </p:cNvPr>
              <p:cNvCxnSpPr>
                <a:cxnSpLocks/>
              </p:cNvCxnSpPr>
              <p:nvPr/>
            </p:nvCxnSpPr>
            <p:spPr>
              <a:xfrm>
                <a:off x="3480210" y="5031923"/>
                <a:ext cx="3515" cy="182880"/>
              </a:xfrm>
              <a:prstGeom prst="line">
                <a:avLst/>
              </a:prstGeom>
              <a:ln>
                <a:solidFill>
                  <a:srgbClr val="58526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348" name="Group 347">
              <a:extLst>
                <a:ext uri="{FF2B5EF4-FFF2-40B4-BE49-F238E27FC236}">
                  <a16:creationId xmlns:a16="http://schemas.microsoft.com/office/drawing/2014/main" id="{02A48B67-483F-3A4A-8277-B209229845AF}"/>
                </a:ext>
              </a:extLst>
            </p:cNvPr>
            <p:cNvGrpSpPr/>
            <p:nvPr/>
          </p:nvGrpSpPr>
          <p:grpSpPr>
            <a:xfrm>
              <a:off x="1374631" y="5295649"/>
              <a:ext cx="775471" cy="1369260"/>
              <a:chOff x="2392562" y="4432362"/>
              <a:chExt cx="775471" cy="1369260"/>
            </a:xfrm>
          </p:grpSpPr>
          <p:sp>
            <p:nvSpPr>
              <p:cNvPr id="352" name="Rectangle 351">
                <a:extLst>
                  <a:ext uri="{FF2B5EF4-FFF2-40B4-BE49-F238E27FC236}">
                    <a16:creationId xmlns:a16="http://schemas.microsoft.com/office/drawing/2014/main" id="{D8B26125-4722-EA42-8F46-32F5D9486912}"/>
                  </a:ext>
                </a:extLst>
              </p:cNvPr>
              <p:cNvSpPr/>
              <p:nvPr/>
            </p:nvSpPr>
            <p:spPr>
              <a:xfrm>
                <a:off x="2392562" y="5555401"/>
                <a:ext cx="775471" cy="246221"/>
              </a:xfrm>
              <a:prstGeom prst="rect">
                <a:avLst/>
              </a:prstGeom>
              <a:solidFill>
                <a:schemeClr val="bg1"/>
              </a:solid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5D4F59"/>
                    </a:solidFill>
                    <a:effectLst/>
                    <a:uLnTx/>
                    <a:uFillTx/>
                    <a:latin typeface="Calibri"/>
                    <a:ea typeface="+mn-ea"/>
                    <a:cs typeface="Arial"/>
                    <a:sym typeface="Arial"/>
                  </a:rPr>
                  <a:t>CASHIERING</a:t>
                </a:r>
              </a:p>
            </p:txBody>
          </p:sp>
          <p:cxnSp>
            <p:nvCxnSpPr>
              <p:cNvPr id="353" name="Straight Connector 352">
                <a:extLst>
                  <a:ext uri="{FF2B5EF4-FFF2-40B4-BE49-F238E27FC236}">
                    <a16:creationId xmlns:a16="http://schemas.microsoft.com/office/drawing/2014/main" id="{D7CB560C-451E-2E4F-8BBE-1CE701A5CF75}"/>
                  </a:ext>
                </a:extLst>
              </p:cNvPr>
              <p:cNvCxnSpPr>
                <a:cxnSpLocks/>
                <a:endCxn id="208" idx="3"/>
              </p:cNvCxnSpPr>
              <p:nvPr/>
            </p:nvCxnSpPr>
            <p:spPr>
              <a:xfrm>
                <a:off x="2761310" y="5006793"/>
                <a:ext cx="18212" cy="484463"/>
              </a:xfrm>
              <a:prstGeom prst="line">
                <a:avLst/>
              </a:prstGeom>
              <a:ln>
                <a:solidFill>
                  <a:srgbClr val="58526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54" name="Freeform 194">
                <a:extLst>
                  <a:ext uri="{FF2B5EF4-FFF2-40B4-BE49-F238E27FC236}">
                    <a16:creationId xmlns:a16="http://schemas.microsoft.com/office/drawing/2014/main" id="{294A5224-3657-6048-A1A4-CBCBF2B9C277}"/>
                  </a:ext>
                </a:extLst>
              </p:cNvPr>
              <p:cNvSpPr>
                <a:spLocks noChangeAspect="1"/>
              </p:cNvSpPr>
              <p:nvPr/>
            </p:nvSpPr>
            <p:spPr>
              <a:xfrm>
                <a:off x="2451798" y="4432362"/>
                <a:ext cx="633952" cy="538064"/>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585260"/>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grpSp>
        <p:cxnSp>
          <p:nvCxnSpPr>
            <p:cNvPr id="349" name="Straight Connector 348">
              <a:extLst>
                <a:ext uri="{FF2B5EF4-FFF2-40B4-BE49-F238E27FC236}">
                  <a16:creationId xmlns:a16="http://schemas.microsoft.com/office/drawing/2014/main" id="{B2CE331D-2E5B-284D-A505-054DD2ADFEB9}"/>
                </a:ext>
              </a:extLst>
            </p:cNvPr>
            <p:cNvCxnSpPr>
              <a:cxnSpLocks/>
              <a:endCxn id="350" idx="0"/>
            </p:cNvCxnSpPr>
            <p:nvPr/>
          </p:nvCxnSpPr>
          <p:spPr>
            <a:xfrm>
              <a:off x="5023450" y="5680620"/>
              <a:ext cx="0" cy="378918"/>
            </a:xfrm>
            <a:prstGeom prst="line">
              <a:avLst/>
            </a:prstGeom>
            <a:ln>
              <a:solidFill>
                <a:srgbClr val="58526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50" name="Rectangle 349">
              <a:extLst>
                <a:ext uri="{FF2B5EF4-FFF2-40B4-BE49-F238E27FC236}">
                  <a16:creationId xmlns:a16="http://schemas.microsoft.com/office/drawing/2014/main" id="{B1ADD417-4897-7441-BD6D-EB8C6FA10EAE}"/>
                </a:ext>
              </a:extLst>
            </p:cNvPr>
            <p:cNvSpPr/>
            <p:nvPr/>
          </p:nvSpPr>
          <p:spPr>
            <a:xfrm>
              <a:off x="4655400" y="6059539"/>
              <a:ext cx="797655" cy="36933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5D4F59"/>
                  </a:solidFill>
                  <a:effectLst/>
                  <a:uLnTx/>
                  <a:uFillTx/>
                  <a:latin typeface="Calibri"/>
                  <a:ea typeface="+mn-ea"/>
                  <a:cs typeface="Arial"/>
                  <a:sym typeface="Arial"/>
                </a:rPr>
                <a:t>CLASSROOM</a:t>
              </a:r>
              <a:br>
                <a:rPr kumimoji="0" lang="en-US" sz="600" b="1" i="0" u="none" strike="noStrike" kern="1200" cap="none" spc="0" normalizeH="0" baseline="0" noProof="0" dirty="0">
                  <a:ln>
                    <a:noFill/>
                  </a:ln>
                  <a:solidFill>
                    <a:srgbClr val="5D4F59"/>
                  </a:solidFill>
                  <a:effectLst/>
                  <a:uLnTx/>
                  <a:uFillTx/>
                  <a:latin typeface="Calibri"/>
                  <a:ea typeface="+mn-ea"/>
                  <a:cs typeface="Arial"/>
                  <a:sym typeface="Arial"/>
                </a:rPr>
              </a:br>
              <a:r>
                <a:rPr kumimoji="0" lang="en-US" sz="600" b="1" i="0" u="none" strike="noStrike" kern="1200" cap="none" spc="0" normalizeH="0" baseline="0" noProof="0" dirty="0">
                  <a:ln>
                    <a:noFill/>
                  </a:ln>
                  <a:solidFill>
                    <a:srgbClr val="5D4F59"/>
                  </a:solidFill>
                  <a:effectLst/>
                  <a:uLnTx/>
                  <a:uFillTx/>
                  <a:latin typeface="Calibri"/>
                  <a:ea typeface="+mn-ea"/>
                  <a:cs typeface="Arial"/>
                  <a:sym typeface="Arial"/>
                </a:rPr>
                <a:t>SCHEDULING</a:t>
              </a:r>
            </a:p>
          </p:txBody>
        </p:sp>
        <p:sp>
          <p:nvSpPr>
            <p:cNvPr id="351" name="Freeform 195">
              <a:extLst>
                <a:ext uri="{FF2B5EF4-FFF2-40B4-BE49-F238E27FC236}">
                  <a16:creationId xmlns:a16="http://schemas.microsoft.com/office/drawing/2014/main" id="{D31B0701-D2A7-BD47-A726-78C90E516C13}"/>
                </a:ext>
              </a:extLst>
            </p:cNvPr>
            <p:cNvSpPr>
              <a:spLocks noChangeAspect="1"/>
            </p:cNvSpPr>
            <p:nvPr/>
          </p:nvSpPr>
          <p:spPr>
            <a:xfrm>
              <a:off x="4349447" y="5004400"/>
              <a:ext cx="1320719" cy="64008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585260"/>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5D4F59"/>
                </a:solidFill>
                <a:effectLst/>
                <a:uLnTx/>
                <a:uFillTx/>
                <a:latin typeface="Calibri"/>
                <a:ea typeface="+mn-ea"/>
                <a:cs typeface="+mn-cs"/>
                <a:sym typeface="Arial"/>
              </a:endParaRPr>
            </a:p>
          </p:txBody>
        </p:sp>
      </p:grpSp>
      <p:grpSp>
        <p:nvGrpSpPr>
          <p:cNvPr id="45" name="Group 44">
            <a:extLst>
              <a:ext uri="{FF2B5EF4-FFF2-40B4-BE49-F238E27FC236}">
                <a16:creationId xmlns:a16="http://schemas.microsoft.com/office/drawing/2014/main" id="{E0811AC6-A0BA-B84A-8475-F7B128D0BD36}"/>
              </a:ext>
              <a:ext uri="{C183D7F6-B498-43B3-948B-1728B52AA6E4}">
                <adec:decorative xmlns:adec="http://schemas.microsoft.com/office/drawing/2017/decorative" val="1"/>
              </a:ext>
            </a:extLst>
          </p:cNvPr>
          <p:cNvGrpSpPr/>
          <p:nvPr/>
        </p:nvGrpSpPr>
        <p:grpSpPr>
          <a:xfrm>
            <a:off x="332546" y="2096184"/>
            <a:ext cx="2829391" cy="1475155"/>
            <a:chOff x="310268" y="2399766"/>
            <a:chExt cx="3772522" cy="1966873"/>
          </a:xfrm>
        </p:grpSpPr>
        <p:grpSp>
          <p:nvGrpSpPr>
            <p:cNvPr id="214" name="Group 213">
              <a:extLst>
                <a:ext uri="{FF2B5EF4-FFF2-40B4-BE49-F238E27FC236}">
                  <a16:creationId xmlns:a16="http://schemas.microsoft.com/office/drawing/2014/main" id="{C0E6991D-A837-6C47-A177-31E710DAFBEE}"/>
                </a:ext>
              </a:extLst>
            </p:cNvPr>
            <p:cNvGrpSpPr/>
            <p:nvPr/>
          </p:nvGrpSpPr>
          <p:grpSpPr>
            <a:xfrm>
              <a:off x="310268" y="3128500"/>
              <a:ext cx="839968" cy="1238139"/>
              <a:chOff x="143879" y="3177113"/>
              <a:chExt cx="839968" cy="1238139"/>
            </a:xfrm>
          </p:grpSpPr>
          <p:sp>
            <p:nvSpPr>
              <p:cNvPr id="259" name="Freeform 258">
                <a:extLst>
                  <a:ext uri="{FF2B5EF4-FFF2-40B4-BE49-F238E27FC236}">
                    <a16:creationId xmlns:a16="http://schemas.microsoft.com/office/drawing/2014/main" id="{7C362E97-987B-2C42-916C-4D4A27D5C3AF}"/>
                  </a:ext>
                </a:extLst>
              </p:cNvPr>
              <p:cNvSpPr>
                <a:spLocks noChangeAspect="1"/>
              </p:cNvSpPr>
              <p:nvPr/>
            </p:nvSpPr>
            <p:spPr>
              <a:xfrm>
                <a:off x="526647" y="3958052"/>
                <a:ext cx="457200" cy="45720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77A41">
                  <a:alpha val="87059"/>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sp>
            <p:nvSpPr>
              <p:cNvPr id="260" name="Rectangle 259">
                <a:extLst>
                  <a:ext uri="{FF2B5EF4-FFF2-40B4-BE49-F238E27FC236}">
                    <a16:creationId xmlns:a16="http://schemas.microsoft.com/office/drawing/2014/main" id="{6ADEAED6-E05C-1A48-A274-F6A3BACE6FB0}"/>
                  </a:ext>
                </a:extLst>
              </p:cNvPr>
              <p:cNvSpPr/>
              <p:nvPr/>
            </p:nvSpPr>
            <p:spPr>
              <a:xfrm>
                <a:off x="143879" y="3177113"/>
                <a:ext cx="839968" cy="246221"/>
              </a:xfrm>
              <a:prstGeom prst="rect">
                <a:avLst/>
              </a:prstGeom>
              <a:solidFill>
                <a:schemeClr val="bg1"/>
              </a:solid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D77A41">
                        <a:lumMod val="75000"/>
                      </a:srgbClr>
                    </a:solidFill>
                    <a:effectLst/>
                    <a:uLnTx/>
                    <a:uFillTx/>
                    <a:latin typeface="Calibri"/>
                    <a:ea typeface="+mn-ea"/>
                    <a:cs typeface="Arial"/>
                    <a:sym typeface="Arial"/>
                  </a:rPr>
                  <a:t>ADMISSIONS</a:t>
                </a:r>
              </a:p>
            </p:txBody>
          </p:sp>
          <p:cxnSp>
            <p:nvCxnSpPr>
              <p:cNvPr id="258" name="Straight Connector 257">
                <a:extLst>
                  <a:ext uri="{FF2B5EF4-FFF2-40B4-BE49-F238E27FC236}">
                    <a16:creationId xmlns:a16="http://schemas.microsoft.com/office/drawing/2014/main" id="{64A2598C-C4BD-2441-BA43-D06776568943}"/>
                  </a:ext>
                </a:extLst>
              </p:cNvPr>
              <p:cNvCxnSpPr>
                <a:cxnSpLocks/>
              </p:cNvCxnSpPr>
              <p:nvPr/>
            </p:nvCxnSpPr>
            <p:spPr>
              <a:xfrm>
                <a:off x="755247" y="3365690"/>
                <a:ext cx="0" cy="543580"/>
              </a:xfrm>
              <a:prstGeom prst="line">
                <a:avLst/>
              </a:prstGeom>
              <a:ln>
                <a:solidFill>
                  <a:schemeClr val="accent2">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217" name="Group 216">
              <a:extLst>
                <a:ext uri="{FF2B5EF4-FFF2-40B4-BE49-F238E27FC236}">
                  <a16:creationId xmlns:a16="http://schemas.microsoft.com/office/drawing/2014/main" id="{E7BB8658-7300-9E48-B383-FBD91A2312A9}"/>
                </a:ext>
              </a:extLst>
            </p:cNvPr>
            <p:cNvGrpSpPr/>
            <p:nvPr/>
          </p:nvGrpSpPr>
          <p:grpSpPr>
            <a:xfrm>
              <a:off x="2492361" y="2978393"/>
              <a:ext cx="701556" cy="1121167"/>
              <a:chOff x="2492361" y="2978393"/>
              <a:chExt cx="701556" cy="1121167"/>
            </a:xfrm>
          </p:grpSpPr>
          <p:sp>
            <p:nvSpPr>
              <p:cNvPr id="252" name="Freeform 251">
                <a:extLst>
                  <a:ext uri="{FF2B5EF4-FFF2-40B4-BE49-F238E27FC236}">
                    <a16:creationId xmlns:a16="http://schemas.microsoft.com/office/drawing/2014/main" id="{3C317F15-DDEF-4640-9466-DD2780279544}"/>
                  </a:ext>
                </a:extLst>
              </p:cNvPr>
              <p:cNvSpPr>
                <a:spLocks noChangeAspect="1"/>
              </p:cNvSpPr>
              <p:nvPr/>
            </p:nvSpPr>
            <p:spPr>
              <a:xfrm>
                <a:off x="2647363" y="3733800"/>
                <a:ext cx="365760" cy="36576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77A41">
                  <a:alpha val="87059"/>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cxnSp>
            <p:nvCxnSpPr>
              <p:cNvPr id="253" name="Straight Connector 252">
                <a:extLst>
                  <a:ext uri="{FF2B5EF4-FFF2-40B4-BE49-F238E27FC236}">
                    <a16:creationId xmlns:a16="http://schemas.microsoft.com/office/drawing/2014/main" id="{2BDDF294-526A-7A43-A026-985058869DE2}"/>
                  </a:ext>
                </a:extLst>
              </p:cNvPr>
              <p:cNvCxnSpPr>
                <a:cxnSpLocks/>
                <a:stCxn id="254" idx="2"/>
              </p:cNvCxnSpPr>
              <p:nvPr/>
            </p:nvCxnSpPr>
            <p:spPr>
              <a:xfrm flipH="1">
                <a:off x="2832366" y="3316947"/>
                <a:ext cx="10773" cy="374280"/>
              </a:xfrm>
              <a:prstGeom prst="line">
                <a:avLst/>
              </a:prstGeom>
              <a:ln>
                <a:solidFill>
                  <a:schemeClr val="accent2">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54" name="Rectangle 253">
                <a:extLst>
                  <a:ext uri="{FF2B5EF4-FFF2-40B4-BE49-F238E27FC236}">
                    <a16:creationId xmlns:a16="http://schemas.microsoft.com/office/drawing/2014/main" id="{7FCDE55E-0891-1448-8218-7797A7CD59FA}"/>
                  </a:ext>
                </a:extLst>
              </p:cNvPr>
              <p:cNvSpPr/>
              <p:nvPr/>
            </p:nvSpPr>
            <p:spPr>
              <a:xfrm>
                <a:off x="2492361" y="2978393"/>
                <a:ext cx="701556" cy="492443"/>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D77A41">
                        <a:lumMod val="75000"/>
                      </a:srgbClr>
                    </a:solidFill>
                    <a:effectLst/>
                    <a:uLnTx/>
                    <a:uFillTx/>
                    <a:latin typeface="Calibri"/>
                    <a:ea typeface="+mn-ea"/>
                    <a:cs typeface="Arial"/>
                    <a:sym typeface="Arial"/>
                  </a:rPr>
                  <a:t>STUDENT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D77A41">
                        <a:lumMod val="75000"/>
                      </a:srgbClr>
                    </a:solidFill>
                    <a:effectLst/>
                    <a:uLnTx/>
                    <a:uFillTx/>
                    <a:latin typeface="Calibri"/>
                    <a:ea typeface="+mn-ea"/>
                    <a:cs typeface="Arial"/>
                    <a:sym typeface="Arial"/>
                  </a:rPr>
                  <a:t>LOAN MGT</a:t>
                </a:r>
              </a:p>
            </p:txBody>
          </p:sp>
        </p:grpSp>
        <p:grpSp>
          <p:nvGrpSpPr>
            <p:cNvPr id="223" name="Group 222">
              <a:extLst>
                <a:ext uri="{FF2B5EF4-FFF2-40B4-BE49-F238E27FC236}">
                  <a16:creationId xmlns:a16="http://schemas.microsoft.com/office/drawing/2014/main" id="{AE0BD6B0-9EEE-3A42-8AA6-519DEA608153}"/>
                </a:ext>
              </a:extLst>
            </p:cNvPr>
            <p:cNvGrpSpPr/>
            <p:nvPr/>
          </p:nvGrpSpPr>
          <p:grpSpPr>
            <a:xfrm>
              <a:off x="2868294" y="2788890"/>
              <a:ext cx="626183" cy="1380588"/>
              <a:chOff x="2868294" y="2788890"/>
              <a:chExt cx="626183" cy="1380588"/>
            </a:xfrm>
          </p:grpSpPr>
          <p:sp>
            <p:nvSpPr>
              <p:cNvPr id="249" name="Freeform 248">
                <a:extLst>
                  <a:ext uri="{FF2B5EF4-FFF2-40B4-BE49-F238E27FC236}">
                    <a16:creationId xmlns:a16="http://schemas.microsoft.com/office/drawing/2014/main" id="{F28ADFC6-5285-574B-9870-CA6136F45AD9}"/>
                  </a:ext>
                </a:extLst>
              </p:cNvPr>
              <p:cNvSpPr>
                <a:spLocks noChangeAspect="1"/>
              </p:cNvSpPr>
              <p:nvPr/>
            </p:nvSpPr>
            <p:spPr>
              <a:xfrm>
                <a:off x="2999099" y="3803718"/>
                <a:ext cx="365760" cy="36576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77A41">
                  <a:alpha val="87059"/>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sp>
            <p:nvSpPr>
              <p:cNvPr id="251" name="Rectangle 250">
                <a:extLst>
                  <a:ext uri="{FF2B5EF4-FFF2-40B4-BE49-F238E27FC236}">
                    <a16:creationId xmlns:a16="http://schemas.microsoft.com/office/drawing/2014/main" id="{4D847446-31F1-EA47-938B-3ECAC79A9A6D}"/>
                  </a:ext>
                </a:extLst>
              </p:cNvPr>
              <p:cNvSpPr/>
              <p:nvPr/>
            </p:nvSpPr>
            <p:spPr>
              <a:xfrm>
                <a:off x="2868294" y="2788890"/>
                <a:ext cx="626183" cy="369332"/>
              </a:xfrm>
              <a:prstGeom prst="rect">
                <a:avLst/>
              </a:prstGeom>
              <a:solidFill>
                <a:schemeClr val="bg1"/>
              </a:solid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D77A41">
                        <a:lumMod val="75000"/>
                      </a:srgbClr>
                    </a:solidFill>
                    <a:effectLst/>
                    <a:uLnTx/>
                    <a:uFillTx/>
                    <a:latin typeface="Calibri"/>
                    <a:ea typeface="+mn-ea"/>
                    <a:cs typeface="Arial"/>
                    <a:sym typeface="Arial"/>
                  </a:rPr>
                  <a:t>ID CARDS</a:t>
                </a:r>
              </a:p>
            </p:txBody>
          </p:sp>
          <p:cxnSp>
            <p:nvCxnSpPr>
              <p:cNvPr id="250" name="Straight Connector 249">
                <a:extLst>
                  <a:ext uri="{FF2B5EF4-FFF2-40B4-BE49-F238E27FC236}">
                    <a16:creationId xmlns:a16="http://schemas.microsoft.com/office/drawing/2014/main" id="{D15EF01F-6125-964C-BD2D-59AB89BD39A0}"/>
                  </a:ext>
                </a:extLst>
              </p:cNvPr>
              <p:cNvCxnSpPr>
                <a:cxnSpLocks/>
                <a:stCxn id="251" idx="2"/>
              </p:cNvCxnSpPr>
              <p:nvPr/>
            </p:nvCxnSpPr>
            <p:spPr>
              <a:xfrm>
                <a:off x="3181386" y="3004334"/>
                <a:ext cx="593" cy="765413"/>
              </a:xfrm>
              <a:prstGeom prst="line">
                <a:avLst/>
              </a:prstGeom>
              <a:ln>
                <a:solidFill>
                  <a:schemeClr val="accent2">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224" name="Group 223">
              <a:extLst>
                <a:ext uri="{FF2B5EF4-FFF2-40B4-BE49-F238E27FC236}">
                  <a16:creationId xmlns:a16="http://schemas.microsoft.com/office/drawing/2014/main" id="{00405054-88D0-2949-9E29-98885CD86FE7}"/>
                </a:ext>
              </a:extLst>
            </p:cNvPr>
            <p:cNvGrpSpPr/>
            <p:nvPr/>
          </p:nvGrpSpPr>
          <p:grpSpPr>
            <a:xfrm>
              <a:off x="2579248" y="2399766"/>
              <a:ext cx="1099959" cy="1913526"/>
              <a:chOff x="2425576" y="2399766"/>
              <a:chExt cx="1099959" cy="1913526"/>
            </a:xfrm>
          </p:grpSpPr>
          <p:sp>
            <p:nvSpPr>
              <p:cNvPr id="246" name="Freeform 245">
                <a:extLst>
                  <a:ext uri="{FF2B5EF4-FFF2-40B4-BE49-F238E27FC236}">
                    <a16:creationId xmlns:a16="http://schemas.microsoft.com/office/drawing/2014/main" id="{2C3AEDA5-CE19-2E43-9CBC-D417973F6C14}"/>
                  </a:ext>
                </a:extLst>
              </p:cNvPr>
              <p:cNvSpPr>
                <a:spLocks noChangeAspect="1"/>
              </p:cNvSpPr>
              <p:nvPr/>
            </p:nvSpPr>
            <p:spPr>
              <a:xfrm>
                <a:off x="3096807" y="4038972"/>
                <a:ext cx="274320" cy="27432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77A41">
                  <a:alpha val="87059"/>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cxnSp>
            <p:nvCxnSpPr>
              <p:cNvPr id="247" name="Straight Connector 246">
                <a:extLst>
                  <a:ext uri="{FF2B5EF4-FFF2-40B4-BE49-F238E27FC236}">
                    <a16:creationId xmlns:a16="http://schemas.microsoft.com/office/drawing/2014/main" id="{D3EBDF22-C08E-C043-A193-9B361544A281}"/>
                  </a:ext>
                </a:extLst>
              </p:cNvPr>
              <p:cNvCxnSpPr>
                <a:cxnSpLocks/>
              </p:cNvCxnSpPr>
              <p:nvPr/>
            </p:nvCxnSpPr>
            <p:spPr>
              <a:xfrm>
                <a:off x="3233967" y="2781856"/>
                <a:ext cx="0" cy="1200768"/>
              </a:xfrm>
              <a:prstGeom prst="line">
                <a:avLst/>
              </a:prstGeom>
              <a:ln>
                <a:solidFill>
                  <a:schemeClr val="accent2">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48" name="Rectangle 247">
                <a:extLst>
                  <a:ext uri="{FF2B5EF4-FFF2-40B4-BE49-F238E27FC236}">
                    <a16:creationId xmlns:a16="http://schemas.microsoft.com/office/drawing/2014/main" id="{9AE76EF6-E4E3-5B4F-8E21-5D56A22408CB}"/>
                  </a:ext>
                </a:extLst>
              </p:cNvPr>
              <p:cNvSpPr/>
              <p:nvPr/>
            </p:nvSpPr>
            <p:spPr>
              <a:xfrm>
                <a:off x="2425576" y="2399766"/>
                <a:ext cx="1099959" cy="369332"/>
              </a:xfrm>
              <a:prstGeom prst="rect">
                <a:avLst/>
              </a:prstGeom>
              <a:solidFill>
                <a:schemeClr val="bg1"/>
              </a:solid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D77A41">
                        <a:lumMod val="75000"/>
                      </a:srgbClr>
                    </a:solidFill>
                    <a:effectLst/>
                    <a:uLnTx/>
                    <a:uFillTx/>
                    <a:latin typeface="Calibri"/>
                    <a:ea typeface="+mn-ea"/>
                    <a:cs typeface="Arial"/>
                    <a:sym typeface="Arial"/>
                  </a:rPr>
                  <a:t>TELEPHONE EQUIP</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D77A41">
                        <a:lumMod val="75000"/>
                      </a:srgbClr>
                    </a:solidFill>
                    <a:effectLst/>
                    <a:uLnTx/>
                    <a:uFillTx/>
                    <a:latin typeface="Calibri"/>
                    <a:ea typeface="+mn-ea"/>
                    <a:cs typeface="Arial"/>
                    <a:sym typeface="Arial"/>
                  </a:rPr>
                  <a:t>&amp; BILLING</a:t>
                </a:r>
              </a:p>
            </p:txBody>
          </p:sp>
        </p:grpSp>
        <p:grpSp>
          <p:nvGrpSpPr>
            <p:cNvPr id="225" name="Group 224">
              <a:extLst>
                <a:ext uri="{FF2B5EF4-FFF2-40B4-BE49-F238E27FC236}">
                  <a16:creationId xmlns:a16="http://schemas.microsoft.com/office/drawing/2014/main" id="{F6553522-0FDF-2044-B873-65F82B20C7F7}"/>
                </a:ext>
              </a:extLst>
            </p:cNvPr>
            <p:cNvGrpSpPr/>
            <p:nvPr/>
          </p:nvGrpSpPr>
          <p:grpSpPr>
            <a:xfrm>
              <a:off x="3472093" y="3004334"/>
              <a:ext cx="610697" cy="1187322"/>
              <a:chOff x="3472093" y="3004334"/>
              <a:chExt cx="610697" cy="1187322"/>
            </a:xfrm>
          </p:grpSpPr>
          <p:sp>
            <p:nvSpPr>
              <p:cNvPr id="241" name="Freeform 240">
                <a:extLst>
                  <a:ext uri="{FF2B5EF4-FFF2-40B4-BE49-F238E27FC236}">
                    <a16:creationId xmlns:a16="http://schemas.microsoft.com/office/drawing/2014/main" id="{A4BCD5D9-3F49-7249-97E7-3BCE02662F10}"/>
                  </a:ext>
                </a:extLst>
              </p:cNvPr>
              <p:cNvSpPr>
                <a:spLocks noChangeAspect="1"/>
              </p:cNvSpPr>
              <p:nvPr/>
            </p:nvSpPr>
            <p:spPr>
              <a:xfrm>
                <a:off x="3593238" y="3917336"/>
                <a:ext cx="274320" cy="27432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77A41">
                  <a:alpha val="87059"/>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sp>
            <p:nvSpPr>
              <p:cNvPr id="242" name="Rectangle 241">
                <a:extLst>
                  <a:ext uri="{FF2B5EF4-FFF2-40B4-BE49-F238E27FC236}">
                    <a16:creationId xmlns:a16="http://schemas.microsoft.com/office/drawing/2014/main" id="{1C8140A2-8D21-7842-86F2-966DA26A7505}"/>
                  </a:ext>
                </a:extLst>
              </p:cNvPr>
              <p:cNvSpPr/>
              <p:nvPr/>
            </p:nvSpPr>
            <p:spPr>
              <a:xfrm>
                <a:off x="3472093" y="3004334"/>
                <a:ext cx="610697" cy="36933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D77A41">
                        <a:lumMod val="75000"/>
                      </a:srgbClr>
                    </a:solidFill>
                    <a:effectLst/>
                    <a:uLnTx/>
                    <a:uFillTx/>
                    <a:latin typeface="Calibri"/>
                    <a:ea typeface="+mn-ea"/>
                    <a:cs typeface="Arial"/>
                    <a:sym typeface="Arial"/>
                  </a:rPr>
                  <a:t>CABLE TV</a:t>
                </a:r>
              </a:p>
            </p:txBody>
          </p:sp>
          <p:cxnSp>
            <p:nvCxnSpPr>
              <p:cNvPr id="245" name="Straight Connector 244">
                <a:extLst>
                  <a:ext uri="{FF2B5EF4-FFF2-40B4-BE49-F238E27FC236}">
                    <a16:creationId xmlns:a16="http://schemas.microsoft.com/office/drawing/2014/main" id="{66D9C594-4D01-A84A-B7D4-0EFD5EF8B69D}"/>
                  </a:ext>
                </a:extLst>
              </p:cNvPr>
              <p:cNvCxnSpPr>
                <a:cxnSpLocks/>
              </p:cNvCxnSpPr>
              <p:nvPr/>
            </p:nvCxnSpPr>
            <p:spPr>
              <a:xfrm flipH="1">
                <a:off x="3733818" y="3212910"/>
                <a:ext cx="57439" cy="652661"/>
              </a:xfrm>
              <a:prstGeom prst="line">
                <a:avLst/>
              </a:prstGeom>
              <a:ln>
                <a:solidFill>
                  <a:schemeClr val="accent2">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226" name="Group 225">
              <a:extLst>
                <a:ext uri="{FF2B5EF4-FFF2-40B4-BE49-F238E27FC236}">
                  <a16:creationId xmlns:a16="http://schemas.microsoft.com/office/drawing/2014/main" id="{B7BA4E32-3352-4246-9E21-5F35A1031173}"/>
                </a:ext>
              </a:extLst>
            </p:cNvPr>
            <p:cNvGrpSpPr/>
            <p:nvPr/>
          </p:nvGrpSpPr>
          <p:grpSpPr>
            <a:xfrm>
              <a:off x="1086079" y="3035188"/>
              <a:ext cx="776280" cy="1166290"/>
              <a:chOff x="510501" y="3047363"/>
              <a:chExt cx="776280" cy="1166290"/>
            </a:xfrm>
          </p:grpSpPr>
          <p:sp>
            <p:nvSpPr>
              <p:cNvPr id="236" name="Freeform 235">
                <a:extLst>
                  <a:ext uri="{FF2B5EF4-FFF2-40B4-BE49-F238E27FC236}">
                    <a16:creationId xmlns:a16="http://schemas.microsoft.com/office/drawing/2014/main" id="{4E46E146-679F-4045-9223-38528600F8C5}"/>
                  </a:ext>
                </a:extLst>
              </p:cNvPr>
              <p:cNvSpPr>
                <a:spLocks noChangeAspect="1"/>
              </p:cNvSpPr>
              <p:nvPr/>
            </p:nvSpPr>
            <p:spPr>
              <a:xfrm>
                <a:off x="664007" y="3756453"/>
                <a:ext cx="457200" cy="45720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77A41">
                  <a:alpha val="87059"/>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cxnSp>
            <p:nvCxnSpPr>
              <p:cNvPr id="237" name="Straight Connector 236">
                <a:extLst>
                  <a:ext uri="{FF2B5EF4-FFF2-40B4-BE49-F238E27FC236}">
                    <a16:creationId xmlns:a16="http://schemas.microsoft.com/office/drawing/2014/main" id="{32D1948A-2861-AA40-A1A5-7553AFB75FD8}"/>
                  </a:ext>
                </a:extLst>
              </p:cNvPr>
              <p:cNvCxnSpPr>
                <a:cxnSpLocks/>
              </p:cNvCxnSpPr>
              <p:nvPr/>
            </p:nvCxnSpPr>
            <p:spPr>
              <a:xfrm>
                <a:off x="892607" y="3432000"/>
                <a:ext cx="0" cy="290745"/>
              </a:xfrm>
              <a:prstGeom prst="line">
                <a:avLst/>
              </a:prstGeom>
              <a:ln>
                <a:solidFill>
                  <a:schemeClr val="accent2">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38" name="Rectangle 237">
                <a:extLst>
                  <a:ext uri="{FF2B5EF4-FFF2-40B4-BE49-F238E27FC236}">
                    <a16:creationId xmlns:a16="http://schemas.microsoft.com/office/drawing/2014/main" id="{4E624247-5EFB-244F-87E9-77BF914E28B4}"/>
                  </a:ext>
                </a:extLst>
              </p:cNvPr>
              <p:cNvSpPr/>
              <p:nvPr/>
            </p:nvSpPr>
            <p:spPr>
              <a:xfrm>
                <a:off x="510501" y="3047363"/>
                <a:ext cx="776280" cy="369332"/>
              </a:xfrm>
              <a:prstGeom prst="rect">
                <a:avLst/>
              </a:prstGeom>
              <a:solidFill>
                <a:schemeClr val="bg1">
                  <a:alpha val="83922"/>
                </a:schemeClr>
              </a:solidFill>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D77A41">
                        <a:lumMod val="75000"/>
                      </a:srgbClr>
                    </a:solidFill>
                    <a:effectLst/>
                    <a:uLnTx/>
                    <a:uFillTx/>
                    <a:latin typeface="Calibri"/>
                    <a:ea typeface="+mn-ea"/>
                    <a:cs typeface="Arial"/>
                    <a:sym typeface="Arial"/>
                  </a:rPr>
                  <a:t>SPONSORED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D77A41">
                        <a:lumMod val="75000"/>
                      </a:srgbClr>
                    </a:solidFill>
                    <a:effectLst/>
                    <a:uLnTx/>
                    <a:uFillTx/>
                    <a:latin typeface="Calibri"/>
                    <a:ea typeface="+mn-ea"/>
                    <a:cs typeface="Arial"/>
                    <a:sym typeface="Arial"/>
                  </a:rPr>
                  <a:t>PROGRAMS</a:t>
                </a:r>
              </a:p>
            </p:txBody>
          </p:sp>
        </p:grpSp>
        <p:grpSp>
          <p:nvGrpSpPr>
            <p:cNvPr id="227" name="Group 226">
              <a:extLst>
                <a:ext uri="{FF2B5EF4-FFF2-40B4-BE49-F238E27FC236}">
                  <a16:creationId xmlns:a16="http://schemas.microsoft.com/office/drawing/2014/main" id="{E99FBB33-93F5-0549-A7A6-C96E2DE3A82F}"/>
                </a:ext>
              </a:extLst>
            </p:cNvPr>
            <p:cNvGrpSpPr/>
            <p:nvPr/>
          </p:nvGrpSpPr>
          <p:grpSpPr>
            <a:xfrm>
              <a:off x="2115683" y="2816599"/>
              <a:ext cx="643765" cy="1399813"/>
              <a:chOff x="2115683" y="2816599"/>
              <a:chExt cx="643765" cy="1399813"/>
            </a:xfrm>
          </p:grpSpPr>
          <p:sp>
            <p:nvSpPr>
              <p:cNvPr id="229" name="Freeform 228">
                <a:extLst>
                  <a:ext uri="{FF2B5EF4-FFF2-40B4-BE49-F238E27FC236}">
                    <a16:creationId xmlns:a16="http://schemas.microsoft.com/office/drawing/2014/main" id="{9827858F-3F50-9A4F-B462-696B62113D6E}"/>
                  </a:ext>
                </a:extLst>
              </p:cNvPr>
              <p:cNvSpPr>
                <a:spLocks noChangeAspect="1"/>
              </p:cNvSpPr>
              <p:nvPr/>
            </p:nvSpPr>
            <p:spPr>
              <a:xfrm>
                <a:off x="2177387" y="3759212"/>
                <a:ext cx="457200" cy="45720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77A41">
                  <a:alpha val="87059"/>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sp>
            <p:nvSpPr>
              <p:cNvPr id="232" name="Rectangle 231">
                <a:extLst>
                  <a:ext uri="{FF2B5EF4-FFF2-40B4-BE49-F238E27FC236}">
                    <a16:creationId xmlns:a16="http://schemas.microsoft.com/office/drawing/2014/main" id="{39FAD05C-D59C-A044-8813-9DE3452E407A}"/>
                  </a:ext>
                </a:extLst>
              </p:cNvPr>
              <p:cNvSpPr/>
              <p:nvPr/>
            </p:nvSpPr>
            <p:spPr>
              <a:xfrm>
                <a:off x="2115683" y="2816599"/>
                <a:ext cx="643765" cy="36933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D77A41">
                        <a:lumMod val="75000"/>
                      </a:srgbClr>
                    </a:solidFill>
                    <a:effectLst/>
                    <a:uLnTx/>
                    <a:uFillTx/>
                    <a:latin typeface="Calibri"/>
                    <a:ea typeface="+mn-ea"/>
                    <a:cs typeface="Arial"/>
                    <a:sym typeface="Arial"/>
                  </a:rPr>
                  <a:t>FILE MGT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D77A41">
                        <a:lumMod val="75000"/>
                      </a:srgbClr>
                    </a:solidFill>
                    <a:effectLst/>
                    <a:uLnTx/>
                    <a:uFillTx/>
                    <a:latin typeface="Calibri"/>
                    <a:ea typeface="+mn-ea"/>
                    <a:cs typeface="Arial"/>
                    <a:sym typeface="Arial"/>
                  </a:rPr>
                  <a:t>SYSTEM</a:t>
                </a:r>
              </a:p>
            </p:txBody>
          </p:sp>
          <p:cxnSp>
            <p:nvCxnSpPr>
              <p:cNvPr id="233" name="Straight Connector 232">
                <a:extLst>
                  <a:ext uri="{FF2B5EF4-FFF2-40B4-BE49-F238E27FC236}">
                    <a16:creationId xmlns:a16="http://schemas.microsoft.com/office/drawing/2014/main" id="{16BE13AA-766A-854A-8C0C-3B9A756B9544}"/>
                  </a:ext>
                </a:extLst>
              </p:cNvPr>
              <p:cNvCxnSpPr>
                <a:cxnSpLocks/>
              </p:cNvCxnSpPr>
              <p:nvPr/>
            </p:nvCxnSpPr>
            <p:spPr>
              <a:xfrm>
                <a:off x="2405987" y="3138549"/>
                <a:ext cx="0" cy="575842"/>
              </a:xfrm>
              <a:prstGeom prst="line">
                <a:avLst/>
              </a:prstGeom>
              <a:ln>
                <a:solidFill>
                  <a:schemeClr val="accent2">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215" name="Group 214">
              <a:extLst>
                <a:ext uri="{FF2B5EF4-FFF2-40B4-BE49-F238E27FC236}">
                  <a16:creationId xmlns:a16="http://schemas.microsoft.com/office/drawing/2014/main" id="{94452D9D-5361-9949-AAE2-51B114268DB1}"/>
                </a:ext>
              </a:extLst>
            </p:cNvPr>
            <p:cNvGrpSpPr/>
            <p:nvPr/>
          </p:nvGrpSpPr>
          <p:grpSpPr>
            <a:xfrm>
              <a:off x="1749861" y="3066794"/>
              <a:ext cx="593561" cy="1202367"/>
              <a:chOff x="1647749" y="3064609"/>
              <a:chExt cx="593561" cy="1202367"/>
            </a:xfrm>
          </p:grpSpPr>
          <p:sp>
            <p:nvSpPr>
              <p:cNvPr id="255" name="Freeform 254">
                <a:extLst>
                  <a:ext uri="{FF2B5EF4-FFF2-40B4-BE49-F238E27FC236}">
                    <a16:creationId xmlns:a16="http://schemas.microsoft.com/office/drawing/2014/main" id="{5B952BCC-3719-4D4F-B0DD-AA0631AB9FF0}"/>
                  </a:ext>
                </a:extLst>
              </p:cNvPr>
              <p:cNvSpPr>
                <a:spLocks noChangeAspect="1"/>
              </p:cNvSpPr>
              <p:nvPr/>
            </p:nvSpPr>
            <p:spPr>
              <a:xfrm>
                <a:off x="1663249" y="3901216"/>
                <a:ext cx="365760" cy="36576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77A41">
                  <a:alpha val="87059"/>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030" tIns="309089" rIns="361030" bIns="309089" numCol="1" spcCol="1270" anchor="ctr" anchorCtr="0">
                <a:noAutofit/>
              </a:bodyPr>
              <a:lstStyle/>
              <a:p>
                <a:pPr marL="0" marR="0" lvl="0" indent="0" algn="ctr" defTabSz="1633538" rtl="0" eaLnBrk="1" fontAlgn="auto" latinLnBrk="0" hangingPunct="1">
                  <a:lnSpc>
                    <a:spcPct val="90000"/>
                  </a:lnSpc>
                  <a:spcBef>
                    <a:spcPct val="0"/>
                  </a:spcBef>
                  <a:spcAft>
                    <a:spcPct val="35000"/>
                  </a:spcAft>
                  <a:buClrTx/>
                  <a:buSzTx/>
                  <a:buFontTx/>
                  <a:buNone/>
                  <a:tabLst/>
                  <a:defRPr/>
                </a:pPr>
                <a:endParaRPr kumimoji="0" lang="en-US" sz="3675" b="0" i="0" u="none" strike="noStrike" kern="1200" cap="none" spc="0" normalizeH="0" baseline="0" noProof="0" dirty="0">
                  <a:ln>
                    <a:noFill/>
                  </a:ln>
                  <a:solidFill>
                    <a:srgbClr val="000000"/>
                  </a:solidFill>
                  <a:effectLst/>
                  <a:uLnTx/>
                  <a:uFillTx/>
                  <a:latin typeface="Calibri"/>
                  <a:ea typeface="+mn-ea"/>
                  <a:cs typeface="+mn-cs"/>
                  <a:sym typeface="Arial"/>
                </a:endParaRPr>
              </a:p>
            </p:txBody>
          </p:sp>
          <p:sp>
            <p:nvSpPr>
              <p:cNvPr id="257" name="Rectangle 256">
                <a:extLst>
                  <a:ext uri="{FF2B5EF4-FFF2-40B4-BE49-F238E27FC236}">
                    <a16:creationId xmlns:a16="http://schemas.microsoft.com/office/drawing/2014/main" id="{2B0AC0B6-339C-A34E-B76A-FE9DF6CFE3F0}"/>
                  </a:ext>
                </a:extLst>
              </p:cNvPr>
              <p:cNvSpPr/>
              <p:nvPr/>
            </p:nvSpPr>
            <p:spPr>
              <a:xfrm>
                <a:off x="1647749" y="3064609"/>
                <a:ext cx="593561" cy="246221"/>
              </a:xfrm>
              <a:prstGeom prst="rect">
                <a:avLst/>
              </a:prstGeom>
              <a:solidFill>
                <a:schemeClr val="bg1"/>
              </a:solid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D77A41">
                        <a:lumMod val="75000"/>
                      </a:srgbClr>
                    </a:solidFill>
                    <a:effectLst/>
                    <a:uLnTx/>
                    <a:uFillTx/>
                    <a:latin typeface="Calibri"/>
                    <a:ea typeface="+mn-ea"/>
                    <a:cs typeface="Arial"/>
                    <a:sym typeface="Arial"/>
                  </a:rPr>
                  <a:t>TRAFFIC</a:t>
                </a:r>
              </a:p>
            </p:txBody>
          </p:sp>
          <p:cxnSp>
            <p:nvCxnSpPr>
              <p:cNvPr id="256" name="Straight Connector 255">
                <a:extLst>
                  <a:ext uri="{FF2B5EF4-FFF2-40B4-BE49-F238E27FC236}">
                    <a16:creationId xmlns:a16="http://schemas.microsoft.com/office/drawing/2014/main" id="{29F4749E-BAA9-2847-B99A-1EE77D479DC1}"/>
                  </a:ext>
                </a:extLst>
              </p:cNvPr>
              <p:cNvCxnSpPr/>
              <p:nvPr/>
            </p:nvCxnSpPr>
            <p:spPr>
              <a:xfrm>
                <a:off x="1844372" y="3338725"/>
                <a:ext cx="3515" cy="522813"/>
              </a:xfrm>
              <a:prstGeom prst="line">
                <a:avLst/>
              </a:prstGeom>
              <a:ln>
                <a:solidFill>
                  <a:schemeClr val="accent2">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graphicFrame>
        <p:nvGraphicFramePr>
          <p:cNvPr id="13" name="Table 12"/>
          <p:cNvGraphicFramePr>
            <a:graphicFrameLocks noGrp="1"/>
          </p:cNvGraphicFramePr>
          <p:nvPr>
            <p:extLst/>
          </p:nvPr>
        </p:nvGraphicFramePr>
        <p:xfrm>
          <a:off x="216616" y="3257550"/>
          <a:ext cx="8858255" cy="121920"/>
        </p:xfrm>
        <a:graphic>
          <a:graphicData uri="http://schemas.openxmlformats.org/drawingml/2006/table">
            <a:tbl>
              <a:tblPr firstRow="1" bandRow="1">
                <a:tableStyleId>{5C22544A-7EE6-4342-B048-85BDC9FD1C3A}</a:tableStyleId>
              </a:tblPr>
              <a:tblGrid>
                <a:gridCol w="1265465">
                  <a:extLst>
                    <a:ext uri="{9D8B030D-6E8A-4147-A177-3AD203B41FA5}">
                      <a16:colId xmlns:a16="http://schemas.microsoft.com/office/drawing/2014/main" val="20000"/>
                    </a:ext>
                  </a:extLst>
                </a:gridCol>
                <a:gridCol w="1265465">
                  <a:extLst>
                    <a:ext uri="{9D8B030D-6E8A-4147-A177-3AD203B41FA5}">
                      <a16:colId xmlns:a16="http://schemas.microsoft.com/office/drawing/2014/main" val="20001"/>
                    </a:ext>
                  </a:extLst>
                </a:gridCol>
                <a:gridCol w="1265465">
                  <a:extLst>
                    <a:ext uri="{9D8B030D-6E8A-4147-A177-3AD203B41FA5}">
                      <a16:colId xmlns:a16="http://schemas.microsoft.com/office/drawing/2014/main" val="20002"/>
                    </a:ext>
                  </a:extLst>
                </a:gridCol>
                <a:gridCol w="1265465">
                  <a:extLst>
                    <a:ext uri="{9D8B030D-6E8A-4147-A177-3AD203B41FA5}">
                      <a16:colId xmlns:a16="http://schemas.microsoft.com/office/drawing/2014/main" val="20003"/>
                    </a:ext>
                  </a:extLst>
                </a:gridCol>
                <a:gridCol w="1265465">
                  <a:extLst>
                    <a:ext uri="{9D8B030D-6E8A-4147-A177-3AD203B41FA5}">
                      <a16:colId xmlns:a16="http://schemas.microsoft.com/office/drawing/2014/main" val="20004"/>
                    </a:ext>
                  </a:extLst>
                </a:gridCol>
                <a:gridCol w="1265465">
                  <a:extLst>
                    <a:ext uri="{9D8B030D-6E8A-4147-A177-3AD203B41FA5}">
                      <a16:colId xmlns:a16="http://schemas.microsoft.com/office/drawing/2014/main" val="20005"/>
                    </a:ext>
                  </a:extLst>
                </a:gridCol>
                <a:gridCol w="1265465">
                  <a:extLst>
                    <a:ext uri="{9D8B030D-6E8A-4147-A177-3AD203B41FA5}">
                      <a16:colId xmlns:a16="http://schemas.microsoft.com/office/drawing/2014/main" val="20006"/>
                    </a:ext>
                  </a:extLst>
                </a:gridCol>
              </a:tblGrid>
              <a:tr h="117040">
                <a:tc>
                  <a:txBody>
                    <a:bodyPr/>
                    <a:lstStyle/>
                    <a:p>
                      <a:r>
                        <a:rPr lang="en-US" sz="800" dirty="0">
                          <a:solidFill>
                            <a:schemeClr val="tx1"/>
                          </a:solidFill>
                        </a:rPr>
                        <a:t> JULY</a:t>
                      </a:r>
                      <a:r>
                        <a:rPr lang="en-US" sz="800" baseline="0" dirty="0">
                          <a:solidFill>
                            <a:schemeClr val="tx1"/>
                          </a:solidFill>
                        </a:rPr>
                        <a:t> 2018</a:t>
                      </a:r>
                      <a:endParaRPr lang="en-US" sz="800" dirty="0">
                        <a:solidFill>
                          <a:schemeClr val="tx1"/>
                        </a:solidFill>
                      </a:endParaRPr>
                    </a:p>
                  </a:txBody>
                  <a:tcPr marL="0" marR="0" marT="0" marB="0" anchor="ct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r>
                        <a:rPr lang="en-US" sz="800" dirty="0">
                          <a:solidFill>
                            <a:schemeClr val="tx1"/>
                          </a:solidFill>
                        </a:rPr>
                        <a:t>JAN 2019</a:t>
                      </a:r>
                    </a:p>
                  </a:txBody>
                  <a:tcPr marL="0" marR="0" marT="0" marB="0" anchor="ct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r>
                        <a:rPr lang="en-US" sz="800" dirty="0">
                          <a:solidFill>
                            <a:schemeClr val="tx1"/>
                          </a:solidFill>
                        </a:rPr>
                        <a:t>JULY 2019</a:t>
                      </a:r>
                    </a:p>
                  </a:txBody>
                  <a:tcPr marL="0" marR="0" marT="0" marB="0" anchor="ct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r>
                        <a:rPr lang="en-US" sz="800" dirty="0">
                          <a:solidFill>
                            <a:schemeClr val="tx1"/>
                          </a:solidFill>
                        </a:rPr>
                        <a:t>JAN</a:t>
                      </a:r>
                      <a:r>
                        <a:rPr lang="en-US" sz="800" baseline="0" dirty="0">
                          <a:solidFill>
                            <a:schemeClr val="tx1"/>
                          </a:solidFill>
                        </a:rPr>
                        <a:t> 2020</a:t>
                      </a:r>
                      <a:endParaRPr lang="en-US" sz="800" dirty="0">
                        <a:solidFill>
                          <a:schemeClr val="tx1"/>
                        </a:solidFill>
                      </a:endParaRPr>
                    </a:p>
                  </a:txBody>
                  <a:tcPr marL="0" marR="0" marT="0" marB="0" anchor="ct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r>
                        <a:rPr lang="en-US" sz="800" dirty="0">
                          <a:solidFill>
                            <a:schemeClr val="tx1"/>
                          </a:solidFill>
                        </a:rPr>
                        <a:t>JULY</a:t>
                      </a:r>
                      <a:r>
                        <a:rPr lang="en-US" sz="800" baseline="0" dirty="0">
                          <a:solidFill>
                            <a:schemeClr val="tx1"/>
                          </a:solidFill>
                        </a:rPr>
                        <a:t> 2020</a:t>
                      </a:r>
                      <a:endParaRPr lang="en-US" sz="800" dirty="0">
                        <a:solidFill>
                          <a:schemeClr val="tx1"/>
                        </a:solidFill>
                      </a:endParaRPr>
                    </a:p>
                  </a:txBody>
                  <a:tcPr marL="0" marR="0" marT="0" marB="0" anchor="ct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r>
                        <a:rPr lang="en-US" sz="800" dirty="0">
                          <a:solidFill>
                            <a:schemeClr val="tx1"/>
                          </a:solidFill>
                        </a:rPr>
                        <a:t>JAN 2021</a:t>
                      </a:r>
                    </a:p>
                  </a:txBody>
                  <a:tcPr marL="0" marR="0" marT="0" marB="0" anchor="ct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r>
                        <a:rPr lang="en-US" sz="800" dirty="0">
                          <a:solidFill>
                            <a:schemeClr val="tx1"/>
                          </a:solidFill>
                        </a:rPr>
                        <a:t>JULY 2021</a:t>
                      </a:r>
                    </a:p>
                  </a:txBody>
                  <a:tcPr marL="0" marR="0" marT="0" marB="0" anchor="ct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02003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0"/>
            <a:ext cx="9144000" cy="693347"/>
          </a:xfrm>
          <a:prstGeom prst="rect">
            <a:avLst/>
          </a:prstGeom>
          <a:solidFill>
            <a:srgbClr val="3F244E"/>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Calibri Light"/>
                <a:ea typeface="+mn-ea"/>
                <a:cs typeface="+mn-cs"/>
                <a:sym typeface="Arial"/>
              </a:rPr>
              <a:t>Work to Decommission LSU A&amp;M Mainframe</a:t>
            </a:r>
            <a:endParaRPr kumimoji="0" lang="en-US" sz="1350" b="0" i="0" u="none" strike="noStrike" kern="1200" cap="none" spc="0" normalizeH="0" baseline="0" noProof="0" dirty="0">
              <a:ln>
                <a:noFill/>
              </a:ln>
              <a:solidFill>
                <a:srgbClr val="FFFFFF"/>
              </a:solidFill>
              <a:effectLst/>
              <a:uLnTx/>
              <a:uFillTx/>
              <a:latin typeface="Calibri"/>
              <a:ea typeface="+mn-ea"/>
              <a:cs typeface="+mn-cs"/>
              <a:sym typeface="Arial"/>
            </a:endParaRPr>
          </a:p>
        </p:txBody>
      </p:sp>
      <p:pic>
        <p:nvPicPr>
          <p:cNvPr id="563" name="Picture 562" descr="decommission of LSU mainfr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646" y="1071452"/>
            <a:ext cx="5461748" cy="3689604"/>
          </a:xfrm>
          <a:prstGeom prst="rect">
            <a:avLst/>
          </a:prstGeom>
        </p:spPr>
      </p:pic>
      <p:cxnSp>
        <p:nvCxnSpPr>
          <p:cNvPr id="564" name="Straight Connector 563">
            <a:extLst>
              <a:ext uri="{C183D7F6-B498-43B3-948B-1728B52AA6E4}">
                <adec:decorative xmlns:adec="http://schemas.microsoft.com/office/drawing/2017/decorative" val="1"/>
              </a:ext>
            </a:extLst>
          </p:cNvPr>
          <p:cNvCxnSpPr/>
          <p:nvPr/>
        </p:nvCxnSpPr>
        <p:spPr>
          <a:xfrm>
            <a:off x="2844857" y="1221719"/>
            <a:ext cx="0" cy="338907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nvPr>
        </p:nvGraphicFramePr>
        <p:xfrm>
          <a:off x="250639" y="1716104"/>
          <a:ext cx="2226085" cy="2168564"/>
        </p:xfrm>
        <a:graphic>
          <a:graphicData uri="http://schemas.openxmlformats.org/drawingml/2006/table">
            <a:tbl>
              <a:tblPr firstRow="1" bandRow="1">
                <a:tableStyleId>{2D5ABB26-0587-4C30-8999-92F81FD0307C}</a:tableStyleId>
              </a:tblPr>
              <a:tblGrid>
                <a:gridCol w="853415">
                  <a:extLst>
                    <a:ext uri="{9D8B030D-6E8A-4147-A177-3AD203B41FA5}">
                      <a16:colId xmlns:a16="http://schemas.microsoft.com/office/drawing/2014/main" val="20000"/>
                    </a:ext>
                  </a:extLst>
                </a:gridCol>
                <a:gridCol w="1372670">
                  <a:extLst>
                    <a:ext uri="{9D8B030D-6E8A-4147-A177-3AD203B41FA5}">
                      <a16:colId xmlns:a16="http://schemas.microsoft.com/office/drawing/2014/main" val="20001"/>
                    </a:ext>
                  </a:extLst>
                </a:gridCol>
              </a:tblGrid>
              <a:tr h="377190">
                <a:tc>
                  <a:txBody>
                    <a:bodyPr/>
                    <a:lstStyle/>
                    <a:p>
                      <a:pPr algn="r"/>
                      <a:r>
                        <a:rPr lang="en-US" sz="1800" b="1" kern="1200" dirty="0">
                          <a:solidFill>
                            <a:srgbClr val="3F244E"/>
                          </a:solidFill>
                          <a:latin typeface="+mn-lt"/>
                          <a:ea typeface="+mn-ea"/>
                          <a:cs typeface="+mn-cs"/>
                        </a:rPr>
                        <a:t>1,305</a:t>
                      </a:r>
                    </a:p>
                  </a:txBody>
                  <a:tcPr marL="68580" marR="68580" marT="34290" marB="34290">
                    <a:lnL>
                      <a:noFill/>
                    </a:lnL>
                    <a:lnR>
                      <a:noFill/>
                    </a:lnR>
                    <a:lnT>
                      <a:noFill/>
                    </a:lnT>
                    <a:lnB>
                      <a:noFill/>
                    </a:lnB>
                    <a:lnTlToBr w="12700" cmpd="sng">
                      <a:noFill/>
                      <a:prstDash val="solid"/>
                    </a:lnTlToBr>
                    <a:lnBlToTr w="12700" cmpd="sng">
                      <a:noFill/>
                      <a:prstDash val="solid"/>
                    </a:lnBlToTr>
                  </a:tcPr>
                </a:tc>
                <a:tc>
                  <a:txBody>
                    <a:bodyPr/>
                    <a:lstStyle/>
                    <a:p>
                      <a:r>
                        <a:rPr lang="en-US" sz="1000" dirty="0">
                          <a:solidFill>
                            <a:srgbClr val="3F244E"/>
                          </a:solidFill>
                        </a:rPr>
                        <a:t>TABLES</a:t>
                      </a:r>
                    </a:p>
                    <a:p>
                      <a:endParaRPr lang="en-US" sz="1000" dirty="0">
                        <a:solidFill>
                          <a:srgbClr val="3F244E"/>
                        </a:solidFill>
                      </a:endParaRPr>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6547">
                <a:tc>
                  <a:txBody>
                    <a:bodyPr/>
                    <a:lstStyle/>
                    <a:p>
                      <a:pPr algn="r"/>
                      <a:r>
                        <a:rPr lang="en-US" sz="1800" b="1" kern="1200" dirty="0">
                          <a:solidFill>
                            <a:srgbClr val="3F244E"/>
                          </a:solidFill>
                          <a:latin typeface="+mn-lt"/>
                          <a:ea typeface="+mn-ea"/>
                          <a:cs typeface="+mn-cs"/>
                        </a:rPr>
                        <a:t>5,000</a:t>
                      </a:r>
                    </a:p>
                  </a:txBody>
                  <a:tcPr marL="68580" marR="68580" marT="34290" marB="34290">
                    <a:lnL>
                      <a:noFill/>
                    </a:lnL>
                    <a:lnR>
                      <a:noFill/>
                    </a:lnR>
                    <a:lnT>
                      <a:noFill/>
                    </a:lnT>
                    <a:lnB>
                      <a:noFill/>
                    </a:lnB>
                    <a:lnTlToBr w="12700" cmpd="sng">
                      <a:noFill/>
                      <a:prstDash val="solid"/>
                    </a:lnTlToBr>
                    <a:lnBlToTr w="12700" cmpd="sng">
                      <a:noFill/>
                      <a:prstDash val="solid"/>
                    </a:lnBlToTr>
                  </a:tcPr>
                </a:tc>
                <a:tc>
                  <a:txBody>
                    <a:bodyPr/>
                    <a:lstStyle/>
                    <a:p>
                      <a:r>
                        <a:rPr lang="en-US" sz="1000" dirty="0">
                          <a:solidFill>
                            <a:srgbClr val="3F244E"/>
                          </a:solidFill>
                        </a:rPr>
                        <a:t>COBOL PROGRAMS</a:t>
                      </a:r>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7279">
                <a:tc>
                  <a:txBody>
                    <a:bodyPr/>
                    <a:lstStyle/>
                    <a:p>
                      <a:pPr marL="0" algn="r" defTabSz="914400" rtl="0" eaLnBrk="1" latinLnBrk="0" hangingPunct="1"/>
                      <a:r>
                        <a:rPr lang="en-US" sz="1800" b="1" kern="1200" dirty="0">
                          <a:solidFill>
                            <a:srgbClr val="3F244E"/>
                          </a:solidFill>
                          <a:latin typeface="+mn-lt"/>
                          <a:ea typeface="+mn-ea"/>
                          <a:cs typeface="+mn-cs"/>
                        </a:rPr>
                        <a:t>5,683</a:t>
                      </a:r>
                    </a:p>
                  </a:txBody>
                  <a:tcPr marL="68580" marR="68580" marT="34290" marB="34290">
                    <a:lnL>
                      <a:noFill/>
                    </a:lnL>
                    <a:lnR>
                      <a:noFill/>
                    </a:lnR>
                    <a:lnT>
                      <a:noFill/>
                    </a:lnT>
                    <a:lnB>
                      <a:noFill/>
                    </a:lnB>
                    <a:lnTlToBr w="12700" cmpd="sng">
                      <a:noFill/>
                      <a:prstDash val="solid"/>
                    </a:lnTlToBr>
                    <a:lnBlToTr w="12700" cmpd="sng">
                      <a:noFill/>
                      <a:prstDash val="solid"/>
                    </a:lnBlToTr>
                  </a:tcPr>
                </a:tc>
                <a:tc>
                  <a:txBody>
                    <a:bodyPr/>
                    <a:lstStyle/>
                    <a:p>
                      <a:r>
                        <a:rPr lang="en-US" sz="1000" dirty="0">
                          <a:solidFill>
                            <a:srgbClr val="3F244E"/>
                          </a:solidFill>
                        </a:rPr>
                        <a:t>SAS</a:t>
                      </a:r>
                    </a:p>
                    <a:p>
                      <a:r>
                        <a:rPr lang="en-US" sz="1000" dirty="0">
                          <a:solidFill>
                            <a:srgbClr val="3F244E"/>
                          </a:solidFill>
                        </a:rPr>
                        <a:t>PROGRAMS</a:t>
                      </a:r>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7235">
                <a:tc>
                  <a:txBody>
                    <a:bodyPr/>
                    <a:lstStyle/>
                    <a:p>
                      <a:pPr marL="0" algn="r" defTabSz="914400" rtl="0" eaLnBrk="1" latinLnBrk="0" hangingPunct="1"/>
                      <a:r>
                        <a:rPr lang="en-US" sz="1800" b="1" kern="1200" dirty="0">
                          <a:solidFill>
                            <a:srgbClr val="3F244E"/>
                          </a:solidFill>
                          <a:latin typeface="+mn-lt"/>
                          <a:ea typeface="+mn-ea"/>
                          <a:cs typeface="+mn-cs"/>
                        </a:rPr>
                        <a:t>8,300</a:t>
                      </a:r>
                    </a:p>
                  </a:txBody>
                  <a:tcPr marL="68580" marR="68580" marT="34290" marB="34290">
                    <a:lnL>
                      <a:noFill/>
                    </a:lnL>
                    <a:lnR>
                      <a:noFill/>
                    </a:lnR>
                    <a:lnT>
                      <a:noFill/>
                    </a:lnT>
                    <a:lnB>
                      <a:noFill/>
                    </a:lnB>
                    <a:lnTlToBr w="12700" cmpd="sng">
                      <a:noFill/>
                      <a:prstDash val="solid"/>
                    </a:lnTlToBr>
                    <a:lnBlToTr w="12700" cmpd="sng">
                      <a:noFill/>
                      <a:prstDash val="solid"/>
                    </a:lnBlToTr>
                  </a:tcPr>
                </a:tc>
                <a:tc>
                  <a:txBody>
                    <a:bodyPr/>
                    <a:lstStyle/>
                    <a:p>
                      <a:r>
                        <a:rPr lang="en-US" sz="1000" dirty="0">
                          <a:solidFill>
                            <a:srgbClr val="3F244E"/>
                          </a:solidFill>
                        </a:rPr>
                        <a:t>POINT-TO-POINT</a:t>
                      </a:r>
                    </a:p>
                    <a:p>
                      <a:r>
                        <a:rPr lang="en-US" sz="1000" dirty="0">
                          <a:solidFill>
                            <a:srgbClr val="3F244E"/>
                          </a:solidFill>
                        </a:rPr>
                        <a:t>INTEGRATIONS</a:t>
                      </a:r>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0313">
                <a:tc>
                  <a:txBody>
                    <a:bodyPr/>
                    <a:lstStyle/>
                    <a:p>
                      <a:pPr marL="0" algn="r" defTabSz="914400" rtl="0" eaLnBrk="1" latinLnBrk="0" hangingPunct="1"/>
                      <a:r>
                        <a:rPr lang="en-US" sz="1800" b="1" kern="1200" dirty="0">
                          <a:solidFill>
                            <a:srgbClr val="3F244E"/>
                          </a:solidFill>
                          <a:latin typeface="+mn-lt"/>
                          <a:ea typeface="+mn-ea"/>
                          <a:cs typeface="+mn-cs"/>
                        </a:rPr>
                        <a:t>20,912</a:t>
                      </a:r>
                    </a:p>
                  </a:txBody>
                  <a:tcPr marL="68580" marR="68580" marT="34290" marB="34290">
                    <a:lnL>
                      <a:noFill/>
                    </a:lnL>
                    <a:lnR>
                      <a:noFill/>
                    </a:lnR>
                    <a:lnT>
                      <a:noFill/>
                    </a:lnT>
                    <a:lnB>
                      <a:noFill/>
                    </a:lnB>
                    <a:lnTlToBr w="12700" cmpd="sng">
                      <a:noFill/>
                      <a:prstDash val="solid"/>
                    </a:lnTlToBr>
                    <a:lnBlToTr w="12700" cmpd="sng">
                      <a:noFill/>
                      <a:prstDash val="solid"/>
                    </a:lnBlToTr>
                  </a:tcPr>
                </a:tc>
                <a:tc>
                  <a:txBody>
                    <a:bodyPr/>
                    <a:lstStyle/>
                    <a:p>
                      <a:r>
                        <a:rPr lang="en-US" sz="1000" dirty="0">
                          <a:solidFill>
                            <a:srgbClr val="3F244E"/>
                          </a:solidFill>
                        </a:rPr>
                        <a:t>POINT-IN-TIME </a:t>
                      </a:r>
                    </a:p>
                    <a:p>
                      <a:r>
                        <a:rPr lang="en-US" sz="1000" dirty="0">
                          <a:solidFill>
                            <a:srgbClr val="3F244E"/>
                          </a:solidFill>
                        </a:rPr>
                        <a:t>DATASETS</a:t>
                      </a:r>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9" name="Picture 8">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8303" y="711907"/>
            <a:ext cx="292619" cy="337637"/>
          </a:xfrm>
          <a:prstGeom prst="rect">
            <a:avLst/>
          </a:prstGeom>
        </p:spPr>
      </p:pic>
      <p:grpSp>
        <p:nvGrpSpPr>
          <p:cNvPr id="10" name="Group 9">
            <a:extLst>
              <a:ext uri="{C183D7F6-B498-43B3-948B-1728B52AA6E4}">
                <adec:decorative xmlns:adec="http://schemas.microsoft.com/office/drawing/2017/decorative" val="1"/>
              </a:ext>
            </a:extLst>
          </p:cNvPr>
          <p:cNvGrpSpPr/>
          <p:nvPr/>
        </p:nvGrpSpPr>
        <p:grpSpPr>
          <a:xfrm>
            <a:off x="-21004" y="4893290"/>
            <a:ext cx="9160745" cy="300082"/>
            <a:chOff x="-28005" y="6564490"/>
            <a:chExt cx="12214327" cy="400109"/>
          </a:xfrm>
        </p:grpSpPr>
        <p:sp>
          <p:nvSpPr>
            <p:cNvPr id="11" name="Rectangle 10"/>
            <p:cNvSpPr/>
            <p:nvPr/>
          </p:nvSpPr>
          <p:spPr>
            <a:xfrm>
              <a:off x="-5680" y="6593703"/>
              <a:ext cx="12192000" cy="310907"/>
            </a:xfrm>
            <a:prstGeom prst="rect">
              <a:avLst/>
            </a:prstGeom>
            <a:solidFill>
              <a:srgbClr val="3F244E"/>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sym typeface="Arial"/>
              </a:endParaRPr>
            </a:p>
          </p:txBody>
        </p:sp>
        <p:sp>
          <p:nvSpPr>
            <p:cNvPr id="12" name="TextBox 11"/>
            <p:cNvSpPr txBox="1"/>
            <p:nvPr/>
          </p:nvSpPr>
          <p:spPr>
            <a:xfrm>
              <a:off x="-28005" y="6564490"/>
              <a:ext cx="4477321" cy="40010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Calibri"/>
                  <a:ea typeface="+mn-ea"/>
                  <a:cs typeface="Arial"/>
                  <a:sym typeface="Arial"/>
                </a:rPr>
                <a:t>DIMENSION: </a:t>
              </a:r>
              <a:r>
                <a:rPr kumimoji="0" lang="en-US" sz="1350" b="0" i="0" u="none" strike="noStrike" kern="1200" cap="none" spc="0" normalizeH="0" baseline="0" noProof="0" dirty="0">
                  <a:ln>
                    <a:noFill/>
                  </a:ln>
                  <a:solidFill>
                    <a:srgbClr val="FFFFFF"/>
                  </a:solidFill>
                  <a:effectLst/>
                  <a:uLnTx/>
                  <a:uFillTx/>
                  <a:latin typeface="Calibri Light"/>
                  <a:ea typeface="+mn-ea"/>
                  <a:cs typeface="Arial"/>
                  <a:sym typeface="Arial"/>
                </a:rPr>
                <a:t>Risk</a:t>
              </a:r>
            </a:p>
          </p:txBody>
        </p:sp>
        <p:sp>
          <p:nvSpPr>
            <p:cNvPr id="13" name="TextBox 12"/>
            <p:cNvSpPr txBox="1"/>
            <p:nvPr/>
          </p:nvSpPr>
          <p:spPr>
            <a:xfrm>
              <a:off x="5735960" y="6564490"/>
              <a:ext cx="6450362" cy="400109"/>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Calibri"/>
                  <a:ea typeface="+mn-ea"/>
                  <a:cs typeface="Arial"/>
                  <a:sym typeface="Arial"/>
                </a:rPr>
                <a:t>CONSIDERATION:</a:t>
              </a:r>
              <a:r>
                <a:rPr kumimoji="0" lang="en-US" sz="1350" b="0" i="0" u="none" strike="noStrike" kern="1200" cap="none" spc="0" normalizeH="0" baseline="0" noProof="0" dirty="0">
                  <a:ln>
                    <a:noFill/>
                  </a:ln>
                  <a:solidFill>
                    <a:srgbClr val="FFFFFF"/>
                  </a:solidFill>
                  <a:effectLst/>
                  <a:uLnTx/>
                  <a:uFillTx/>
                  <a:latin typeface="Calibri"/>
                  <a:ea typeface="+mn-ea"/>
                  <a:cs typeface="Arial"/>
                  <a:sym typeface="Arial"/>
                </a:rPr>
                <a:t> </a:t>
              </a:r>
              <a:r>
                <a:rPr kumimoji="0" lang="en-US" sz="1350" b="0" i="0" u="none" strike="noStrike" kern="1200" cap="none" spc="0" normalizeH="0" baseline="0" noProof="0" dirty="0">
                  <a:ln>
                    <a:noFill/>
                  </a:ln>
                  <a:solidFill>
                    <a:srgbClr val="FFFFFF"/>
                  </a:solidFill>
                  <a:effectLst/>
                  <a:uLnTx/>
                  <a:uFillTx/>
                  <a:latin typeface="Calibri Light"/>
                  <a:ea typeface="+mn-ea"/>
                  <a:cs typeface="Arial"/>
                  <a:sym typeface="Arial"/>
                </a:rPr>
                <a:t>Nonstandard / Obsolete Technology</a:t>
              </a:r>
            </a:p>
          </p:txBody>
        </p:sp>
      </p:grpSp>
      <p:sp>
        <p:nvSpPr>
          <p:cNvPr id="2" name="Title 1"/>
          <p:cNvSpPr>
            <a:spLocks noGrp="1"/>
          </p:cNvSpPr>
          <p:nvPr>
            <p:ph type="title" idx="4294967295"/>
          </p:nvPr>
        </p:nvSpPr>
        <p:spPr>
          <a:xfrm>
            <a:off x="0" y="-342900"/>
            <a:ext cx="7886700" cy="171450"/>
          </a:xfrm>
        </p:spPr>
        <p:txBody>
          <a:bodyPr>
            <a:normAutofit fontScale="90000"/>
          </a:bodyPr>
          <a:lstStyle/>
          <a:p>
            <a:r>
              <a:rPr lang="en-US" sz="1050" dirty="0"/>
              <a:t>[RA] Nonstandard / Obsolete Technology</a:t>
            </a:r>
          </a:p>
        </p:txBody>
      </p:sp>
    </p:spTree>
    <p:extLst>
      <p:ext uri="{BB962C8B-B14F-4D97-AF65-F5344CB8AC3E}">
        <p14:creationId xmlns:p14="http://schemas.microsoft.com/office/powerpoint/2010/main" val="39382123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3"/>
            <a:ext cx="7886699" cy="3690734"/>
          </a:xfrm>
        </p:spPr>
        <p:txBody>
          <a:bodyPr/>
          <a:lstStyle/>
          <a:p>
            <a:pPr algn="ctr"/>
            <a:r>
              <a:rPr lang="en-US" dirty="0"/>
              <a:t>Geaux Forward Project Activities</a:t>
            </a:r>
            <a:br>
              <a:rPr lang="en-US" dirty="0"/>
            </a:br>
            <a:r>
              <a:rPr lang="en-US" dirty="0"/>
              <a:t>Fall 2018</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8654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2"/>
            <a:ext cx="7886699" cy="3997711"/>
          </a:xfrm>
        </p:spPr>
        <p:txBody>
          <a:bodyPr/>
          <a:lstStyle/>
          <a:p>
            <a:pPr algn="ctr"/>
            <a:r>
              <a:rPr lang="en-US" dirty="0"/>
              <a:t>Summer and Fall 2017</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8498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4459"/>
            <a:ext cx="7886700" cy="916290"/>
          </a:xfrm>
        </p:spPr>
        <p:txBody>
          <a:bodyPr>
            <a:noAutofit/>
          </a:bodyPr>
          <a:lstStyle/>
          <a:p>
            <a:pPr algn="ctr"/>
            <a:r>
              <a:rPr lang="en-US" sz="3600" dirty="0">
                <a:solidFill>
                  <a:srgbClr val="7030A0"/>
                </a:solidFill>
                <a:latin typeface="+mn-lt"/>
              </a:rPr>
              <a:t>Review and Update Requirements</a:t>
            </a:r>
          </a:p>
        </p:txBody>
      </p:sp>
      <p:sp>
        <p:nvSpPr>
          <p:cNvPr id="3" name="Content Placeholder 2"/>
          <p:cNvSpPr>
            <a:spLocks noGrp="1"/>
          </p:cNvSpPr>
          <p:nvPr>
            <p:ph idx="1"/>
          </p:nvPr>
        </p:nvSpPr>
        <p:spPr>
          <a:xfrm>
            <a:off x="378995" y="933994"/>
            <a:ext cx="8434137" cy="3910721"/>
          </a:xfrm>
        </p:spPr>
        <p:txBody>
          <a:bodyPr>
            <a:normAutofit lnSpcReduction="10000"/>
          </a:bodyPr>
          <a:lstStyle/>
          <a:p>
            <a:r>
              <a:rPr lang="en-US" dirty="0"/>
              <a:t>Focus on Blocker and Critical requirements so Workday Development Teams can review this fall</a:t>
            </a:r>
          </a:p>
          <a:p>
            <a:r>
              <a:rPr lang="en-US" dirty="0"/>
              <a:t>Currently, 1326 student system requirements have been submitted to Workday </a:t>
            </a:r>
          </a:p>
          <a:p>
            <a:pPr lvl="1"/>
            <a:r>
              <a:rPr lang="en-US" dirty="0"/>
              <a:t>NEW - 167 requirements related to LSU Online</a:t>
            </a:r>
          </a:p>
          <a:p>
            <a:pPr lvl="2"/>
            <a:r>
              <a:rPr lang="en-US" sz="1800" dirty="0"/>
              <a:t>Workday has requested more information and clarification on 65 of the submitted requirements</a:t>
            </a:r>
          </a:p>
          <a:p>
            <a:pPr lvl="2"/>
            <a:r>
              <a:rPr lang="en-US" sz="1800" dirty="0"/>
              <a:t>Another requirements session needs to be scheduled to more closely examine financial aid processing for LSU Online student populations</a:t>
            </a:r>
          </a:p>
          <a:p>
            <a:pPr lvl="2"/>
            <a:r>
              <a:rPr lang="en-US" sz="1800" dirty="0"/>
              <a:t>Expect Workday response to LSU Online requirements by November 16</a:t>
            </a:r>
          </a:p>
          <a:p>
            <a:pPr lvl="1"/>
            <a:r>
              <a:rPr lang="en-US" dirty="0"/>
              <a:t>529 requirements identified as multi-institutional</a:t>
            </a:r>
          </a:p>
          <a:p>
            <a:pPr lvl="1"/>
            <a:r>
              <a:rPr lang="en-US" dirty="0"/>
              <a:t>357 requirements identified as “blockers”</a:t>
            </a:r>
          </a:p>
          <a:p>
            <a:pPr lvl="1"/>
            <a:r>
              <a:rPr lang="en-US" dirty="0"/>
              <a:t>263 requirements identified as “critical”</a:t>
            </a:r>
          </a:p>
          <a:p>
            <a:pPr marL="0" indent="0">
              <a:buNone/>
            </a:pPr>
            <a:endParaRPr lang="en-US" dirty="0"/>
          </a:p>
          <a:p>
            <a:pPr lvl="1"/>
            <a:endParaRPr lang="en-US" dirty="0"/>
          </a:p>
          <a:p>
            <a:endParaRPr lang="en-US" dirty="0"/>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425861424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27" y="174459"/>
            <a:ext cx="8429667" cy="1184078"/>
          </a:xfrm>
        </p:spPr>
        <p:txBody>
          <a:bodyPr>
            <a:noAutofit/>
          </a:bodyPr>
          <a:lstStyle/>
          <a:p>
            <a:pPr algn="ctr"/>
            <a:r>
              <a:rPr lang="en-US" sz="3600" dirty="0">
                <a:solidFill>
                  <a:srgbClr val="7030A0"/>
                </a:solidFill>
                <a:latin typeface="+mn-lt"/>
              </a:rPr>
              <a:t>Student Lifecycle Working Sessions</a:t>
            </a:r>
            <a:br>
              <a:rPr lang="en-US" sz="3600" dirty="0">
                <a:solidFill>
                  <a:srgbClr val="7030A0"/>
                </a:solidFill>
                <a:latin typeface="+mn-lt"/>
              </a:rPr>
            </a:br>
            <a:r>
              <a:rPr lang="en-US" sz="3600" dirty="0">
                <a:solidFill>
                  <a:srgbClr val="7030A0"/>
                </a:solidFill>
                <a:latin typeface="+mn-lt"/>
              </a:rPr>
              <a:t>Held at LSUA Sept 18 to 21</a:t>
            </a:r>
          </a:p>
        </p:txBody>
      </p:sp>
      <p:sp>
        <p:nvSpPr>
          <p:cNvPr id="3" name="Content Placeholder 2"/>
          <p:cNvSpPr>
            <a:spLocks noGrp="1"/>
          </p:cNvSpPr>
          <p:nvPr>
            <p:ph idx="1"/>
          </p:nvPr>
        </p:nvSpPr>
        <p:spPr>
          <a:xfrm>
            <a:off x="400824" y="1456509"/>
            <a:ext cx="8536406" cy="3187337"/>
          </a:xfrm>
        </p:spPr>
        <p:txBody>
          <a:bodyPr>
            <a:normAutofit/>
          </a:bodyPr>
          <a:lstStyle/>
          <a:p>
            <a:r>
              <a:rPr lang="en-US" dirty="0"/>
              <a:t>These sessions  focused on discussing multi-institutional and complex scenarios as they relate to the “Student Lifecycle”</a:t>
            </a:r>
          </a:p>
          <a:p>
            <a:r>
              <a:rPr lang="en-US" dirty="0"/>
              <a:t>Attending were members of the Geaux Forward Team, LSU stakeholders from each campus, TSI Consultants and Workday Consultants</a:t>
            </a:r>
          </a:p>
          <a:p>
            <a:pPr lvl="1"/>
            <a:r>
              <a:rPr lang="en-US" dirty="0"/>
              <a:t>Tuesday, Sept 18 – Student Records</a:t>
            </a:r>
          </a:p>
          <a:p>
            <a:pPr lvl="1"/>
            <a:r>
              <a:rPr lang="en-US" dirty="0"/>
              <a:t>Wednesday, Sept 19 – Financial Aid</a:t>
            </a:r>
          </a:p>
          <a:p>
            <a:pPr lvl="1"/>
            <a:r>
              <a:rPr lang="en-US" dirty="0"/>
              <a:t>Thursday, Sept 20 – Bursar Operations</a:t>
            </a:r>
          </a:p>
          <a:p>
            <a:pPr lvl="1"/>
            <a:r>
              <a:rPr lang="en-US" dirty="0"/>
              <a:t>Friday, Sept 21 – Recruiting and Admissions</a:t>
            </a:r>
          </a:p>
        </p:txBody>
      </p:sp>
    </p:spTree>
    <p:extLst>
      <p:ext uri="{BB962C8B-B14F-4D97-AF65-F5344CB8AC3E}">
        <p14:creationId xmlns:p14="http://schemas.microsoft.com/office/powerpoint/2010/main" val="356169831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6" y="174458"/>
            <a:ext cx="8595360" cy="1171015"/>
          </a:xfrm>
        </p:spPr>
        <p:txBody>
          <a:bodyPr>
            <a:noAutofit/>
          </a:bodyPr>
          <a:lstStyle/>
          <a:p>
            <a:r>
              <a:rPr lang="en-US" sz="3200" dirty="0">
                <a:solidFill>
                  <a:srgbClr val="7030A0"/>
                </a:solidFill>
                <a:latin typeface="+mn-lt"/>
              </a:rPr>
              <a:t>Prepare Alma Mater University (AMU) Tenant to Demonstrate Complex Student Lifecycle Scenarios </a:t>
            </a:r>
          </a:p>
        </p:txBody>
      </p:sp>
      <p:sp>
        <p:nvSpPr>
          <p:cNvPr id="3" name="Content Placeholder 2"/>
          <p:cNvSpPr>
            <a:spLocks noGrp="1"/>
          </p:cNvSpPr>
          <p:nvPr>
            <p:ph idx="1"/>
          </p:nvPr>
        </p:nvSpPr>
        <p:spPr>
          <a:xfrm>
            <a:off x="378995" y="1273630"/>
            <a:ext cx="8434137" cy="3571086"/>
          </a:xfrm>
        </p:spPr>
        <p:txBody>
          <a:bodyPr>
            <a:normAutofit/>
          </a:bodyPr>
          <a:lstStyle/>
          <a:p>
            <a:r>
              <a:rPr lang="en-US" dirty="0"/>
              <a:t>Workday AMU tenant demonstrations scheduled for Tuesday, Oct 23 and Wednesday, Oct 24</a:t>
            </a:r>
          </a:p>
          <a:p>
            <a:pPr lvl="1"/>
            <a:r>
              <a:rPr lang="en-US" dirty="0"/>
              <a:t>Sessions will be held on LSU A&amp;M campus and will also be available via Zoom for stakeholders at the other campuses to participate</a:t>
            </a:r>
          </a:p>
          <a:p>
            <a:pPr lvl="1"/>
            <a:r>
              <a:rPr lang="en-US" dirty="0"/>
              <a:t>Gathered during LSUA Student Lifecycle Working Sessions in September</a:t>
            </a:r>
          </a:p>
          <a:p>
            <a:pPr lvl="2"/>
            <a:r>
              <a:rPr lang="en-US" sz="1800" dirty="0"/>
              <a:t>10 student personas</a:t>
            </a:r>
          </a:p>
          <a:p>
            <a:pPr lvl="2"/>
            <a:r>
              <a:rPr lang="en-US" sz="1800" dirty="0"/>
              <a:t>110 specific user stories identified by campus stakeholders</a:t>
            </a:r>
          </a:p>
          <a:p>
            <a:r>
              <a:rPr lang="en-US" dirty="0"/>
              <a:t>The 110 user stories are being split up among the 10 student personas to demonstrate current Workday functionality for the multi-institutional and complex situations in the student lifecycle</a:t>
            </a:r>
          </a:p>
          <a:p>
            <a:pPr lvl="1"/>
            <a:endParaRPr lang="en-US" sz="2100" dirty="0"/>
          </a:p>
          <a:p>
            <a:endParaRPr lang="en-US" dirty="0"/>
          </a:p>
          <a:p>
            <a:pPr lvl="1"/>
            <a:endParaRPr lang="en-US" dirty="0"/>
          </a:p>
          <a:p>
            <a:endParaRPr lang="en-US" dirty="0"/>
          </a:p>
        </p:txBody>
      </p:sp>
    </p:spTree>
    <p:extLst>
      <p:ext uri="{BB962C8B-B14F-4D97-AF65-F5344CB8AC3E}">
        <p14:creationId xmlns:p14="http://schemas.microsoft.com/office/powerpoint/2010/main" val="261177176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6" y="174458"/>
            <a:ext cx="8214904" cy="1171015"/>
          </a:xfrm>
        </p:spPr>
        <p:txBody>
          <a:bodyPr>
            <a:noAutofit/>
          </a:bodyPr>
          <a:lstStyle/>
          <a:p>
            <a:r>
              <a:rPr lang="en-US" sz="3200" dirty="0">
                <a:solidFill>
                  <a:srgbClr val="7030A0"/>
                </a:solidFill>
                <a:latin typeface="+mn-lt"/>
              </a:rPr>
              <a:t>Prepare to configure a Prototype Tenant copied from the LSU Production Workday</a:t>
            </a:r>
          </a:p>
        </p:txBody>
      </p:sp>
      <p:sp>
        <p:nvSpPr>
          <p:cNvPr id="3" name="Content Placeholder 2"/>
          <p:cNvSpPr>
            <a:spLocks noGrp="1"/>
          </p:cNvSpPr>
          <p:nvPr>
            <p:ph idx="1"/>
          </p:nvPr>
        </p:nvSpPr>
        <p:spPr>
          <a:xfrm>
            <a:off x="378995" y="1273630"/>
            <a:ext cx="8434137" cy="3571086"/>
          </a:xfrm>
        </p:spPr>
        <p:txBody>
          <a:bodyPr>
            <a:normAutofit lnSpcReduction="10000"/>
          </a:bodyPr>
          <a:lstStyle/>
          <a:p>
            <a:r>
              <a:rPr lang="en-US" sz="1800" dirty="0"/>
              <a:t>Academic Units (288 are in the production Workday tenant from the HCM implementation)</a:t>
            </a:r>
          </a:p>
          <a:p>
            <a:r>
              <a:rPr lang="en-US" sz="1800" dirty="0"/>
              <a:t>Academic Unit Structure – identify the superior academic unit for each academic unit – this was not configured with the HCM implementation</a:t>
            </a:r>
          </a:p>
          <a:p>
            <a:pPr lvl="1"/>
            <a:r>
              <a:rPr lang="en-US" dirty="0"/>
              <a:t>Consider dependencies with the Workday HCM and Finance modules and roll-up reporting</a:t>
            </a:r>
          </a:p>
          <a:p>
            <a:r>
              <a:rPr lang="en-US" sz="1900" dirty="0"/>
              <a:t>Academic Unit Hierarchies (66 are in production Workday and need review)</a:t>
            </a:r>
          </a:p>
          <a:p>
            <a:r>
              <a:rPr lang="en-US" sz="1800" dirty="0"/>
              <a:t>Academic Foundation</a:t>
            </a:r>
          </a:p>
          <a:p>
            <a:pPr lvl="1"/>
            <a:r>
              <a:rPr lang="en-US" dirty="0"/>
              <a:t>Academic Calendars, including semesters, terms and modules</a:t>
            </a:r>
          </a:p>
          <a:p>
            <a:pPr lvl="1"/>
            <a:r>
              <a:rPr lang="en-US" dirty="0"/>
              <a:t>Course Catalogs, Course Sections</a:t>
            </a:r>
          </a:p>
          <a:p>
            <a:pPr lvl="1"/>
            <a:r>
              <a:rPr lang="en-US" dirty="0"/>
              <a:t>Programs of Study, especially complex examples (3+3, multiple majors/minors, </a:t>
            </a:r>
            <a:r>
              <a:rPr lang="en-US" dirty="0" err="1"/>
              <a:t>etc</a:t>
            </a:r>
            <a:r>
              <a:rPr lang="en-US" dirty="0"/>
              <a:t>)</a:t>
            </a:r>
          </a:p>
          <a:p>
            <a:r>
              <a:rPr lang="en-US" sz="1800" dirty="0"/>
              <a:t>Focus on the multi-institutional configuration issues</a:t>
            </a:r>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303865830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27" y="174459"/>
            <a:ext cx="8429667" cy="707284"/>
          </a:xfrm>
        </p:spPr>
        <p:txBody>
          <a:bodyPr>
            <a:noAutofit/>
          </a:bodyPr>
          <a:lstStyle/>
          <a:p>
            <a:pPr algn="ctr"/>
            <a:r>
              <a:rPr lang="en-US" sz="3600" dirty="0">
                <a:solidFill>
                  <a:srgbClr val="7030A0"/>
                </a:solidFill>
                <a:latin typeface="+mn-lt"/>
              </a:rPr>
              <a:t>Objectives for Fall 2018</a:t>
            </a:r>
          </a:p>
        </p:txBody>
      </p:sp>
      <p:sp>
        <p:nvSpPr>
          <p:cNvPr id="3" name="Content Placeholder 2"/>
          <p:cNvSpPr>
            <a:spLocks noGrp="1"/>
          </p:cNvSpPr>
          <p:nvPr>
            <p:ph idx="1"/>
          </p:nvPr>
        </p:nvSpPr>
        <p:spPr>
          <a:xfrm>
            <a:off x="276727" y="881743"/>
            <a:ext cx="8536406" cy="3997233"/>
          </a:xfrm>
        </p:spPr>
        <p:txBody>
          <a:bodyPr>
            <a:normAutofit/>
          </a:bodyPr>
          <a:lstStyle/>
          <a:p>
            <a:r>
              <a:rPr lang="en-US" dirty="0"/>
              <a:t>Provide requirements, use cases and user stories that clearly articulate LSU multi-institutional and functional requirements to Workday Teams (Developers, Technical Architects and Functional Consultants)</a:t>
            </a:r>
          </a:p>
          <a:p>
            <a:r>
              <a:rPr lang="en-US" dirty="0"/>
              <a:t>Review critical components of LSU Academic Foundation in a prototype tenant copied from LSU Workday Production</a:t>
            </a:r>
          </a:p>
          <a:p>
            <a:r>
              <a:rPr lang="en-US" dirty="0"/>
              <a:t>Review important student lifecycle administrative tasks and business processes with particular student examples in the Workday Alma Mater University (AMU) tenant</a:t>
            </a:r>
          </a:p>
          <a:p>
            <a:pPr lvl="0"/>
            <a:r>
              <a:rPr lang="en-US" dirty="0">
                <a:solidFill>
                  <a:srgbClr val="000000"/>
                </a:solidFill>
              </a:rPr>
              <a:t>Review and confirm the delivery schedule for multi-institutional blocker and critical requirements</a:t>
            </a:r>
            <a:endParaRPr lang="en-US" dirty="0"/>
          </a:p>
          <a:p>
            <a:r>
              <a:rPr lang="en-US" dirty="0"/>
              <a:t>Present our evaluation to IT Governance at the December 18, 2018 meeting</a:t>
            </a:r>
          </a:p>
        </p:txBody>
      </p:sp>
    </p:spTree>
    <p:extLst>
      <p:ext uri="{BB962C8B-B14F-4D97-AF65-F5344CB8AC3E}">
        <p14:creationId xmlns:p14="http://schemas.microsoft.com/office/powerpoint/2010/main" val="425098993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2"/>
            <a:ext cx="7886699" cy="3624389"/>
          </a:xfrm>
        </p:spPr>
        <p:txBody>
          <a:bodyPr/>
          <a:lstStyle/>
          <a:p>
            <a:pPr algn="ctr"/>
            <a:r>
              <a:rPr lang="en-US" sz="4000" dirty="0"/>
              <a:t>Questions ?</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6426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rgbClr val="461D7C"/>
                </a:solidFill>
              </a:rPr>
              <a:t>Contact Us</a:t>
            </a:r>
            <a:br>
              <a:rPr lang="en-US" sz="5400" b="1" dirty="0">
                <a:solidFill>
                  <a:srgbClr val="461D7C"/>
                </a:solidFill>
              </a:rPr>
            </a:br>
            <a:r>
              <a:rPr lang="en-US" sz="2800" b="1" dirty="0">
                <a:solidFill>
                  <a:srgbClr val="461D7C"/>
                </a:solidFill>
              </a:rPr>
              <a:t>Project Team Office – 103 Frey Computing Center</a:t>
            </a:r>
          </a:p>
        </p:txBody>
      </p:sp>
      <p:sp>
        <p:nvSpPr>
          <p:cNvPr id="3" name="Text Placeholder 2"/>
          <p:cNvSpPr>
            <a:spLocks noGrp="1"/>
          </p:cNvSpPr>
          <p:nvPr>
            <p:ph type="body" idx="1"/>
          </p:nvPr>
        </p:nvSpPr>
        <p:spPr/>
        <p:txBody>
          <a:bodyPr/>
          <a:lstStyle/>
          <a:p>
            <a:pPr marL="139700" indent="0">
              <a:buNone/>
            </a:pPr>
            <a:r>
              <a:rPr lang="en-US" dirty="0"/>
              <a:t>Subscribe to the Geaux Forward Bulletin</a:t>
            </a:r>
          </a:p>
          <a:p>
            <a:pPr marL="139700" indent="0">
              <a:buNone/>
            </a:pPr>
            <a:r>
              <a:rPr lang="en-US" dirty="0"/>
              <a:t>Send questions to </a:t>
            </a:r>
            <a:r>
              <a:rPr lang="en-US" dirty="0">
                <a:hlinkClick r:id="rId2"/>
              </a:rPr>
              <a:t>geauxforward@lsu.edu</a:t>
            </a:r>
            <a:endParaRPr lang="en-US" dirty="0"/>
          </a:p>
          <a:p>
            <a:pPr marL="139700" indent="0">
              <a:buNone/>
            </a:pPr>
            <a:r>
              <a:rPr lang="en-US" dirty="0"/>
              <a:t>Review the website at </a:t>
            </a:r>
            <a:r>
              <a:rPr lang="en-US" dirty="0">
                <a:hlinkClick r:id="rId3"/>
              </a:rPr>
              <a:t>www.lsu.edu/geauxforward</a:t>
            </a:r>
            <a:endParaRPr lang="en-US" dirty="0"/>
          </a:p>
          <a:p>
            <a:pPr marL="139700" indent="0">
              <a:buNone/>
            </a:pPr>
            <a:r>
              <a:rPr lang="en-US" dirty="0"/>
              <a:t>Tom Glenn, Project Director, </a:t>
            </a:r>
            <a:r>
              <a:rPr lang="en-US" dirty="0">
                <a:hlinkClick r:id="rId4"/>
              </a:rPr>
              <a:t>tomglenn@lsu.edu</a:t>
            </a:r>
            <a:endParaRPr lang="en-US" dirty="0"/>
          </a:p>
          <a:p>
            <a:pPr marL="139700" indent="0">
              <a:buNone/>
            </a:pPr>
            <a:r>
              <a:rPr lang="en-US" dirty="0"/>
              <a:t>Thank you!</a:t>
            </a:r>
          </a:p>
        </p:txBody>
      </p:sp>
    </p:spTree>
    <p:extLst>
      <p:ext uri="{BB962C8B-B14F-4D97-AF65-F5344CB8AC3E}">
        <p14:creationId xmlns:p14="http://schemas.microsoft.com/office/powerpoint/2010/main" val="44109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6041" y="0"/>
            <a:ext cx="9144000" cy="693347"/>
          </a:xfrm>
          <a:prstGeom prst="rect">
            <a:avLst/>
          </a:prstGeom>
          <a:solidFill>
            <a:srgbClr val="3F244E"/>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kern="1200" dirty="0">
                <a:solidFill>
                  <a:prstClr val="white"/>
                </a:solidFill>
                <a:latin typeface="Calibri Light"/>
              </a:rPr>
              <a:t>LSU Shared Service and A&amp;M Enterprise System Inventory</a:t>
            </a:r>
            <a:endParaRPr lang="en-US" sz="2400" kern="1200" dirty="0">
              <a:solidFill>
                <a:srgbClr val="FFFFFF"/>
              </a:solidFill>
              <a:latin typeface="Calibri Light"/>
            </a:endParaRPr>
          </a:p>
        </p:txBody>
      </p:sp>
      <p:sp>
        <p:nvSpPr>
          <p:cNvPr id="3" name="TextBox 2">
            <a:extLst>
              <a:ext uri="{C183D7F6-B498-43B3-948B-1728B52AA6E4}">
                <adec:decorative xmlns:adec="http://schemas.microsoft.com/office/drawing/2017/decorative" val="1"/>
              </a:ext>
            </a:extLst>
          </p:cNvPr>
          <p:cNvSpPr txBox="1"/>
          <p:nvPr/>
        </p:nvSpPr>
        <p:spPr>
          <a:xfrm>
            <a:off x="850392" y="960120"/>
            <a:ext cx="1261872" cy="300082"/>
          </a:xfrm>
          <a:prstGeom prst="rect">
            <a:avLst/>
          </a:prstGeom>
          <a:noFill/>
        </p:spPr>
        <p:txBody>
          <a:bodyPr wrap="square" rtlCol="0">
            <a:spAutoFit/>
          </a:bodyPr>
          <a:lstStyle/>
          <a:p>
            <a:pPr defTabSz="685800"/>
            <a:endParaRPr lang="en-US" sz="1350" kern="1200" dirty="0">
              <a:latin typeface="Calibri"/>
              <a:ea typeface="+mn-ea"/>
              <a:cs typeface="+mn-cs"/>
            </a:endParaRPr>
          </a:p>
        </p:txBody>
      </p:sp>
      <p:sp>
        <p:nvSpPr>
          <p:cNvPr id="9" name="Rectangle 8">
            <a:extLst>
              <a:ext uri="{C183D7F6-B498-43B3-948B-1728B52AA6E4}">
                <adec:decorative xmlns:adec="http://schemas.microsoft.com/office/drawing/2017/decorative" val="1"/>
              </a:ext>
            </a:extLst>
          </p:cNvPr>
          <p:cNvSpPr/>
          <p:nvPr/>
        </p:nvSpPr>
        <p:spPr>
          <a:xfrm>
            <a:off x="3876342" y="1386891"/>
            <a:ext cx="3687170" cy="3573729"/>
          </a:xfrm>
          <a:prstGeom prst="rect">
            <a:avLst/>
          </a:prstGeom>
          <a:solidFill>
            <a:schemeClr val="tx1">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3716" rIns="0" rtlCol="0" anchor="ctr"/>
          <a:lstStyle/>
          <a:p>
            <a:pPr marL="68580" indent="-68580" algn="ctr" defTabSz="685800">
              <a:spcBef>
                <a:spcPts val="900"/>
              </a:spcBef>
              <a:buClr>
                <a:srgbClr val="981700"/>
              </a:buClr>
            </a:pPr>
            <a:endParaRPr lang="en-US" sz="1350" kern="1200" dirty="0">
              <a:solidFill>
                <a:srgbClr val="FFFFFF"/>
              </a:solidFill>
              <a:effectLst>
                <a:outerShdw blurRad="38100" dist="38100" dir="2700000" algn="tl">
                  <a:srgbClr val="000000">
                    <a:alpha val="43137"/>
                  </a:srgbClr>
                </a:outerShdw>
              </a:effectLst>
              <a:latin typeface="Calibri"/>
            </a:endParaRPr>
          </a:p>
        </p:txBody>
      </p:sp>
      <p:sp>
        <p:nvSpPr>
          <p:cNvPr id="10" name="Rectangle 9">
            <a:extLst>
              <a:ext uri="{C183D7F6-B498-43B3-948B-1728B52AA6E4}">
                <adec:decorative xmlns:adec="http://schemas.microsoft.com/office/drawing/2017/decorative" val="1"/>
              </a:ext>
            </a:extLst>
          </p:cNvPr>
          <p:cNvSpPr/>
          <p:nvPr/>
        </p:nvSpPr>
        <p:spPr>
          <a:xfrm>
            <a:off x="145574" y="1386891"/>
            <a:ext cx="1203657" cy="3573730"/>
          </a:xfrm>
          <a:prstGeom prst="rect">
            <a:avLst/>
          </a:prstGeom>
          <a:solidFill>
            <a:schemeClr val="tx1">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3716" rIns="0" rtlCol="0" anchor="ctr"/>
          <a:lstStyle/>
          <a:p>
            <a:pPr marL="68580" indent="-68580" algn="ctr" defTabSz="685800">
              <a:spcBef>
                <a:spcPts val="900"/>
              </a:spcBef>
              <a:buClr>
                <a:srgbClr val="981700"/>
              </a:buClr>
            </a:pPr>
            <a:endParaRPr lang="en-US" sz="1350" kern="1200" dirty="0">
              <a:solidFill>
                <a:srgbClr val="FFFFFF"/>
              </a:solidFill>
              <a:effectLst>
                <a:outerShdw blurRad="38100" dist="38100" dir="2700000" algn="tl">
                  <a:srgbClr val="000000">
                    <a:alpha val="43137"/>
                  </a:srgbClr>
                </a:outerShdw>
              </a:effectLst>
              <a:latin typeface="Calibri"/>
            </a:endParaRPr>
          </a:p>
        </p:txBody>
      </p:sp>
      <p:sp>
        <p:nvSpPr>
          <p:cNvPr id="11" name="Rectangle 10">
            <a:extLst>
              <a:ext uri="{C183D7F6-B498-43B3-948B-1728B52AA6E4}">
                <adec:decorative xmlns:adec="http://schemas.microsoft.com/office/drawing/2017/decorative" val="1"/>
              </a:ext>
            </a:extLst>
          </p:cNvPr>
          <p:cNvSpPr/>
          <p:nvPr/>
        </p:nvSpPr>
        <p:spPr>
          <a:xfrm>
            <a:off x="1390259" y="1386891"/>
            <a:ext cx="2443384" cy="3573730"/>
          </a:xfrm>
          <a:prstGeom prst="rect">
            <a:avLst/>
          </a:prstGeom>
          <a:solidFill>
            <a:schemeClr val="tx1">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3716" rIns="0" rtlCol="0" anchor="ctr"/>
          <a:lstStyle/>
          <a:p>
            <a:pPr marL="68580" indent="-68580" algn="ctr" defTabSz="685800">
              <a:spcBef>
                <a:spcPts val="900"/>
              </a:spcBef>
              <a:buClr>
                <a:srgbClr val="981700"/>
              </a:buClr>
            </a:pPr>
            <a:endParaRPr lang="en-US" sz="1350" kern="1200" dirty="0">
              <a:solidFill>
                <a:srgbClr val="FFFFFF"/>
              </a:solidFill>
              <a:effectLst>
                <a:outerShdw blurRad="38100" dist="38100" dir="2700000" algn="tl">
                  <a:srgbClr val="000000">
                    <a:alpha val="43137"/>
                  </a:srgbClr>
                </a:outerShdw>
              </a:effectLst>
              <a:latin typeface="Calibri"/>
            </a:endParaRPr>
          </a:p>
        </p:txBody>
      </p:sp>
      <p:grpSp>
        <p:nvGrpSpPr>
          <p:cNvPr id="12" name="Group 11">
            <a:extLst>
              <a:ext uri="{C183D7F6-B498-43B3-948B-1728B52AA6E4}">
                <adec:decorative xmlns:adec="http://schemas.microsoft.com/office/drawing/2017/decorative" val="1"/>
              </a:ext>
            </a:extLst>
          </p:cNvPr>
          <p:cNvGrpSpPr/>
          <p:nvPr/>
        </p:nvGrpSpPr>
        <p:grpSpPr>
          <a:xfrm>
            <a:off x="130064" y="960120"/>
            <a:ext cx="8876369" cy="389186"/>
            <a:chOff x="162740" y="1263483"/>
            <a:chExt cx="11835159" cy="518914"/>
          </a:xfrm>
        </p:grpSpPr>
        <p:sp>
          <p:nvSpPr>
            <p:cNvPr id="13" name="Rounded Rectangle 12"/>
            <p:cNvSpPr/>
            <p:nvPr/>
          </p:nvSpPr>
          <p:spPr>
            <a:xfrm>
              <a:off x="1859817" y="1266758"/>
              <a:ext cx="3257845" cy="512364"/>
            </a:xfrm>
            <a:prstGeom prst="roundRect">
              <a:avLst/>
            </a:prstGeom>
            <a:solidFill>
              <a:srgbClr val="3F244E"/>
            </a:solidFill>
            <a:ln w="127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r>
                <a:rPr lang="en-US" sz="1000" b="1" kern="1200" dirty="0">
                  <a:solidFill>
                    <a:srgbClr val="FFFFFF"/>
                  </a:solidFill>
                  <a:latin typeface="Calibri"/>
                </a:rPr>
                <a:t>Financial  Management</a:t>
              </a:r>
            </a:p>
          </p:txBody>
        </p:sp>
        <p:sp>
          <p:nvSpPr>
            <p:cNvPr id="14" name="Rounded Rectangle 13"/>
            <p:cNvSpPr/>
            <p:nvPr/>
          </p:nvSpPr>
          <p:spPr>
            <a:xfrm>
              <a:off x="5168455" y="1263483"/>
              <a:ext cx="4922366" cy="518914"/>
            </a:xfrm>
            <a:prstGeom prst="roundRect">
              <a:avLst/>
            </a:prstGeom>
            <a:solidFill>
              <a:srgbClr val="3F244E"/>
            </a:solidFill>
            <a:ln w="127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r>
                <a:rPr lang="en-US" sz="1000" b="1" kern="1200" dirty="0">
                  <a:solidFill>
                    <a:srgbClr val="FFFFFF"/>
                  </a:solidFill>
                  <a:latin typeface="Calibri"/>
                </a:rPr>
                <a:t>Student</a:t>
              </a:r>
            </a:p>
          </p:txBody>
        </p:sp>
        <p:sp>
          <p:nvSpPr>
            <p:cNvPr id="15" name="Rounded Rectangle 14"/>
            <p:cNvSpPr/>
            <p:nvPr/>
          </p:nvSpPr>
          <p:spPr>
            <a:xfrm>
              <a:off x="10132523" y="1267442"/>
              <a:ext cx="1865376" cy="510997"/>
            </a:xfrm>
            <a:prstGeom prst="roundRect">
              <a:avLst/>
            </a:prstGeom>
            <a:solidFill>
              <a:srgbClr val="3F244E"/>
            </a:solidFill>
            <a:ln w="127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r>
                <a:rPr lang="en-US" sz="1000" b="1" kern="1200" dirty="0">
                  <a:solidFill>
                    <a:srgbClr val="FFFFFF"/>
                  </a:solidFill>
                  <a:latin typeface="Calibri"/>
                </a:rPr>
                <a:t>Reporting &amp; Analytics</a:t>
              </a:r>
            </a:p>
          </p:txBody>
        </p:sp>
        <p:sp>
          <p:nvSpPr>
            <p:cNvPr id="16" name="Rounded Rectangle 15"/>
            <p:cNvSpPr/>
            <p:nvPr/>
          </p:nvSpPr>
          <p:spPr>
            <a:xfrm>
              <a:off x="162740" y="1266758"/>
              <a:ext cx="1646284" cy="512364"/>
            </a:xfrm>
            <a:prstGeom prst="roundRect">
              <a:avLst/>
            </a:prstGeom>
            <a:solidFill>
              <a:srgbClr val="3F244E"/>
            </a:solidFill>
            <a:ln w="127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r>
                <a:rPr lang="en-US" sz="1000" b="1" kern="1200" dirty="0">
                  <a:solidFill>
                    <a:srgbClr val="FFFFFF"/>
                  </a:solidFill>
                  <a:latin typeface="Calibri"/>
                </a:rPr>
                <a:t>HCM &amp; Payroll</a:t>
              </a:r>
            </a:p>
          </p:txBody>
        </p:sp>
      </p:grpSp>
      <p:sp>
        <p:nvSpPr>
          <p:cNvPr id="17" name="Rounded Rectangle 16"/>
          <p:cNvSpPr/>
          <p:nvPr/>
        </p:nvSpPr>
        <p:spPr>
          <a:xfrm>
            <a:off x="149519" y="3446423"/>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Payroll</a:t>
            </a:r>
          </a:p>
        </p:txBody>
      </p:sp>
      <p:sp>
        <p:nvSpPr>
          <p:cNvPr id="18" name="Rounded Rectangle 17"/>
          <p:cNvSpPr/>
          <p:nvPr/>
        </p:nvSpPr>
        <p:spPr>
          <a:xfrm>
            <a:off x="1390258" y="3442685"/>
            <a:ext cx="1202645" cy="233172"/>
          </a:xfrm>
          <a:prstGeom prst="roundRect">
            <a:avLst/>
          </a:prstGeom>
          <a:solidFill>
            <a:schemeClr val="accent1">
              <a:lumMod val="75000"/>
            </a:schemeClr>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Supplier Accounts</a:t>
            </a:r>
          </a:p>
        </p:txBody>
      </p:sp>
      <p:sp>
        <p:nvSpPr>
          <p:cNvPr id="19" name="Rounded Rectangle 18"/>
          <p:cNvSpPr/>
          <p:nvPr/>
        </p:nvSpPr>
        <p:spPr>
          <a:xfrm>
            <a:off x="2630998" y="3445006"/>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Expenses</a:t>
            </a:r>
          </a:p>
        </p:txBody>
      </p:sp>
      <p:sp>
        <p:nvSpPr>
          <p:cNvPr id="20" name="Rounded Rectangle 19"/>
          <p:cNvSpPr/>
          <p:nvPr/>
        </p:nvSpPr>
        <p:spPr>
          <a:xfrm>
            <a:off x="3879627" y="3442611"/>
            <a:ext cx="1202644" cy="233172"/>
          </a:xfrm>
          <a:prstGeom prst="roundRect">
            <a:avLst/>
          </a:prstGeom>
          <a:solidFill>
            <a:srgbClr val="CE9C12"/>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Student Financials</a:t>
            </a:r>
          </a:p>
        </p:txBody>
      </p:sp>
      <p:sp>
        <p:nvSpPr>
          <p:cNvPr id="21" name="Rounded Rectangle 20"/>
          <p:cNvSpPr/>
          <p:nvPr/>
        </p:nvSpPr>
        <p:spPr>
          <a:xfrm>
            <a:off x="149519" y="4323740"/>
            <a:ext cx="1202645" cy="233172"/>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Learning Management</a:t>
            </a:r>
          </a:p>
        </p:txBody>
      </p:sp>
      <p:sp>
        <p:nvSpPr>
          <p:cNvPr id="22" name="Rounded Rectangle 21"/>
          <p:cNvSpPr/>
          <p:nvPr/>
        </p:nvSpPr>
        <p:spPr>
          <a:xfrm>
            <a:off x="1390258" y="4323740"/>
            <a:ext cx="1202645" cy="233172"/>
          </a:xfrm>
          <a:prstGeom prst="roundRect">
            <a:avLst/>
          </a:prstGeom>
          <a:solidFill>
            <a:srgbClr val="7A6A83"/>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Parking</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(T2)</a:t>
            </a:r>
          </a:p>
        </p:txBody>
      </p:sp>
      <p:sp>
        <p:nvSpPr>
          <p:cNvPr id="23" name="Rounded Rectangle 22"/>
          <p:cNvSpPr/>
          <p:nvPr/>
        </p:nvSpPr>
        <p:spPr>
          <a:xfrm>
            <a:off x="2630998" y="4323740"/>
            <a:ext cx="1202645" cy="233172"/>
          </a:xfrm>
          <a:prstGeom prst="roundRect">
            <a:avLst/>
          </a:prstGeom>
          <a:solidFill>
            <a:srgbClr val="7A6A83"/>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Pre-Award</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(In Progress) </a:t>
            </a:r>
          </a:p>
        </p:txBody>
      </p:sp>
      <p:sp>
        <p:nvSpPr>
          <p:cNvPr id="24" name="Rounded Rectangle 23"/>
          <p:cNvSpPr/>
          <p:nvPr/>
        </p:nvSpPr>
        <p:spPr>
          <a:xfrm>
            <a:off x="3875376" y="4323740"/>
            <a:ext cx="1202644" cy="233172"/>
          </a:xfrm>
          <a:prstGeom prst="roundRect">
            <a:avLst/>
          </a:prstGeom>
          <a:solidFill>
            <a:srgbClr val="7A6A83"/>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Institutional Effectiveness</a:t>
            </a:r>
          </a:p>
        </p:txBody>
      </p:sp>
      <p:sp>
        <p:nvSpPr>
          <p:cNvPr id="25" name="Rounded Rectangle 24"/>
          <p:cNvSpPr/>
          <p:nvPr/>
        </p:nvSpPr>
        <p:spPr>
          <a:xfrm>
            <a:off x="149519" y="1386890"/>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HR Core</a:t>
            </a:r>
          </a:p>
        </p:txBody>
      </p:sp>
      <p:sp>
        <p:nvSpPr>
          <p:cNvPr id="26" name="Rounded Rectangle 25"/>
          <p:cNvSpPr/>
          <p:nvPr/>
        </p:nvSpPr>
        <p:spPr>
          <a:xfrm>
            <a:off x="5115270" y="1386857"/>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Alumni Management</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(Blackbaud)</a:t>
            </a:r>
          </a:p>
        </p:txBody>
      </p:sp>
      <p:sp>
        <p:nvSpPr>
          <p:cNvPr id="27" name="Rounded Rectangle 26"/>
          <p:cNvSpPr/>
          <p:nvPr/>
        </p:nvSpPr>
        <p:spPr>
          <a:xfrm>
            <a:off x="1390258" y="1386890"/>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Financials Core</a:t>
            </a:r>
          </a:p>
        </p:txBody>
      </p:sp>
      <p:sp>
        <p:nvSpPr>
          <p:cNvPr id="28" name="Rounded Rectangle 27"/>
          <p:cNvSpPr/>
          <p:nvPr/>
        </p:nvSpPr>
        <p:spPr>
          <a:xfrm>
            <a:off x="2630998" y="1386890"/>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Grants Management</a:t>
            </a:r>
          </a:p>
        </p:txBody>
      </p:sp>
      <p:sp>
        <p:nvSpPr>
          <p:cNvPr id="29" name="Rounded Rectangle 28"/>
          <p:cNvSpPr/>
          <p:nvPr/>
        </p:nvSpPr>
        <p:spPr>
          <a:xfrm>
            <a:off x="3879627" y="1404853"/>
            <a:ext cx="1202644" cy="233172"/>
          </a:xfrm>
          <a:prstGeom prst="roundRect">
            <a:avLst/>
          </a:prstGeom>
          <a:solidFill>
            <a:srgbClr val="CE9C12"/>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Foundation</a:t>
            </a:r>
          </a:p>
        </p:txBody>
      </p:sp>
      <p:sp>
        <p:nvSpPr>
          <p:cNvPr id="30" name="Rounded Rectangle 29"/>
          <p:cNvSpPr/>
          <p:nvPr/>
        </p:nvSpPr>
        <p:spPr>
          <a:xfrm>
            <a:off x="149519" y="1680575"/>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Comp &amp; Benefits</a:t>
            </a:r>
          </a:p>
        </p:txBody>
      </p:sp>
      <p:sp>
        <p:nvSpPr>
          <p:cNvPr id="31" name="Rounded Rectangle 30"/>
          <p:cNvSpPr/>
          <p:nvPr/>
        </p:nvSpPr>
        <p:spPr>
          <a:xfrm>
            <a:off x="5115270" y="3448592"/>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Learning Management </a:t>
            </a:r>
            <a:r>
              <a:rPr lang="en-US" sz="525" kern="1200" dirty="0">
                <a:solidFill>
                  <a:srgbClr val="FFFFFF"/>
                </a:solidFill>
                <a:effectLst>
                  <a:outerShdw blurRad="38100" dist="38100" dir="2700000" algn="tl">
                    <a:srgbClr val="000000">
                      <a:alpha val="43137"/>
                    </a:srgbClr>
                  </a:outerShdw>
                </a:effectLst>
                <a:latin typeface="Calibri"/>
              </a:rPr>
              <a:t>(Moodle)</a:t>
            </a:r>
          </a:p>
        </p:txBody>
      </p:sp>
      <p:sp>
        <p:nvSpPr>
          <p:cNvPr id="32" name="Rounded Rectangle 31"/>
          <p:cNvSpPr/>
          <p:nvPr/>
        </p:nvSpPr>
        <p:spPr>
          <a:xfrm>
            <a:off x="1390258" y="1680575"/>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Budgets &amp; Spend Ctrls</a:t>
            </a:r>
          </a:p>
        </p:txBody>
      </p:sp>
      <p:sp>
        <p:nvSpPr>
          <p:cNvPr id="33" name="Rounded Rectangle 32"/>
          <p:cNvSpPr/>
          <p:nvPr/>
        </p:nvSpPr>
        <p:spPr>
          <a:xfrm>
            <a:off x="2630998" y="1680575"/>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Fund Accounting</a:t>
            </a:r>
          </a:p>
        </p:txBody>
      </p:sp>
      <p:sp>
        <p:nvSpPr>
          <p:cNvPr id="34" name="Rounded Rectangle 33"/>
          <p:cNvSpPr/>
          <p:nvPr/>
        </p:nvSpPr>
        <p:spPr>
          <a:xfrm>
            <a:off x="3879627" y="1680575"/>
            <a:ext cx="1202644" cy="233172"/>
          </a:xfrm>
          <a:prstGeom prst="roundRect">
            <a:avLst/>
          </a:prstGeom>
          <a:solidFill>
            <a:srgbClr val="CE9C12"/>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Recruiting</a:t>
            </a:r>
          </a:p>
        </p:txBody>
      </p:sp>
      <p:sp>
        <p:nvSpPr>
          <p:cNvPr id="35" name="Rounded Rectangle 34"/>
          <p:cNvSpPr/>
          <p:nvPr/>
        </p:nvSpPr>
        <p:spPr>
          <a:xfrm>
            <a:off x="149519" y="1974260"/>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Staff Recruiting</a:t>
            </a:r>
          </a:p>
        </p:txBody>
      </p:sp>
      <p:sp>
        <p:nvSpPr>
          <p:cNvPr id="36" name="Rounded Rectangle 35"/>
          <p:cNvSpPr/>
          <p:nvPr/>
        </p:nvSpPr>
        <p:spPr>
          <a:xfrm>
            <a:off x="5115270" y="2856328"/>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Classroom Scheduling</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(Ad Astra)</a:t>
            </a:r>
          </a:p>
        </p:txBody>
      </p:sp>
      <p:sp>
        <p:nvSpPr>
          <p:cNvPr id="37" name="Rounded Rectangle 36"/>
          <p:cNvSpPr/>
          <p:nvPr/>
        </p:nvSpPr>
        <p:spPr>
          <a:xfrm>
            <a:off x="1390258" y="1974260"/>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Commitment Accting</a:t>
            </a:r>
          </a:p>
        </p:txBody>
      </p:sp>
      <p:sp>
        <p:nvSpPr>
          <p:cNvPr id="38" name="Rounded Rectangle 37"/>
          <p:cNvSpPr/>
          <p:nvPr/>
        </p:nvSpPr>
        <p:spPr>
          <a:xfrm>
            <a:off x="2630998" y="1974260"/>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Endowment Accting</a:t>
            </a:r>
          </a:p>
        </p:txBody>
      </p:sp>
      <p:sp>
        <p:nvSpPr>
          <p:cNvPr id="39" name="Rounded Rectangle 38"/>
          <p:cNvSpPr/>
          <p:nvPr/>
        </p:nvSpPr>
        <p:spPr>
          <a:xfrm>
            <a:off x="3879627" y="1974260"/>
            <a:ext cx="1202644" cy="233172"/>
          </a:xfrm>
          <a:prstGeom prst="roundRect">
            <a:avLst/>
          </a:prstGeom>
          <a:solidFill>
            <a:srgbClr val="CE9C12"/>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Admissions</a:t>
            </a:r>
          </a:p>
        </p:txBody>
      </p:sp>
      <p:sp>
        <p:nvSpPr>
          <p:cNvPr id="40" name="Rounded Rectangle 39"/>
          <p:cNvSpPr/>
          <p:nvPr/>
        </p:nvSpPr>
        <p:spPr>
          <a:xfrm>
            <a:off x="149519" y="2561630"/>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Succession Planning</a:t>
            </a:r>
          </a:p>
        </p:txBody>
      </p:sp>
      <p:sp>
        <p:nvSpPr>
          <p:cNvPr id="41" name="Rounded Rectangle 40"/>
          <p:cNvSpPr/>
          <p:nvPr/>
        </p:nvSpPr>
        <p:spPr>
          <a:xfrm>
            <a:off x="6362539" y="1680575"/>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Student Meal ID Card</a:t>
            </a:r>
          </a:p>
          <a:p>
            <a:pPr defTabSz="685800">
              <a:lnSpc>
                <a:spcPct val="90000"/>
              </a:lnSpc>
            </a:pPr>
            <a:endParaRPr lang="en-US" sz="525" kern="1200" dirty="0">
              <a:solidFill>
                <a:srgbClr val="FFFFFF"/>
              </a:solidFill>
              <a:effectLst>
                <a:outerShdw blurRad="38100" dist="38100" dir="2700000" algn="tl">
                  <a:srgbClr val="000000">
                    <a:alpha val="43137"/>
                  </a:srgbClr>
                </a:outerShdw>
              </a:effectLst>
              <a:latin typeface="Calibri"/>
            </a:endParaRPr>
          </a:p>
        </p:txBody>
      </p:sp>
      <p:sp>
        <p:nvSpPr>
          <p:cNvPr id="42" name="Rounded Rectangle 41"/>
          <p:cNvSpPr/>
          <p:nvPr/>
        </p:nvSpPr>
        <p:spPr>
          <a:xfrm>
            <a:off x="1390258" y="2561630"/>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Asset Management</a:t>
            </a:r>
          </a:p>
        </p:txBody>
      </p:sp>
      <p:sp>
        <p:nvSpPr>
          <p:cNvPr id="43" name="Rounded Rectangle 42"/>
          <p:cNvSpPr/>
          <p:nvPr/>
        </p:nvSpPr>
        <p:spPr>
          <a:xfrm>
            <a:off x="2630998" y="2561630"/>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Cash Management</a:t>
            </a:r>
          </a:p>
        </p:txBody>
      </p:sp>
      <p:sp>
        <p:nvSpPr>
          <p:cNvPr id="44" name="Rounded Rectangle 43"/>
          <p:cNvSpPr/>
          <p:nvPr/>
        </p:nvSpPr>
        <p:spPr>
          <a:xfrm>
            <a:off x="3879627" y="2561630"/>
            <a:ext cx="1202644" cy="233172"/>
          </a:xfrm>
          <a:prstGeom prst="roundRect">
            <a:avLst/>
          </a:prstGeom>
          <a:solidFill>
            <a:srgbClr val="CE9C12"/>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Curriculum</a:t>
            </a:r>
          </a:p>
        </p:txBody>
      </p:sp>
      <p:sp>
        <p:nvSpPr>
          <p:cNvPr id="45" name="Rounded Rectangle 44"/>
          <p:cNvSpPr/>
          <p:nvPr/>
        </p:nvSpPr>
        <p:spPr>
          <a:xfrm>
            <a:off x="149519" y="4030055"/>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Time Tracking</a:t>
            </a:r>
          </a:p>
        </p:txBody>
      </p:sp>
      <p:sp>
        <p:nvSpPr>
          <p:cNvPr id="46" name="Rounded Rectangle 45"/>
          <p:cNvSpPr/>
          <p:nvPr/>
        </p:nvSpPr>
        <p:spPr>
          <a:xfrm>
            <a:off x="6362560" y="1391093"/>
            <a:ext cx="1202645" cy="233172"/>
          </a:xfrm>
          <a:prstGeom prst="roundRect">
            <a:avLst/>
          </a:prstGeom>
          <a:solidFill>
            <a:srgbClr val="7A6A83"/>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Residential Life</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(StarRez)</a:t>
            </a:r>
          </a:p>
        </p:txBody>
      </p:sp>
      <p:sp>
        <p:nvSpPr>
          <p:cNvPr id="47" name="Rounded Rectangle 46"/>
          <p:cNvSpPr/>
          <p:nvPr/>
        </p:nvSpPr>
        <p:spPr>
          <a:xfrm>
            <a:off x="1390258" y="4030055"/>
            <a:ext cx="1202645" cy="233172"/>
          </a:xfrm>
          <a:prstGeom prst="roundRect">
            <a:avLst/>
          </a:prstGeom>
          <a:solidFill>
            <a:srgbClr val="7A6A83"/>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Space Management </a:t>
            </a:r>
            <a:r>
              <a:rPr lang="en-US" sz="525" kern="1200" dirty="0">
                <a:solidFill>
                  <a:srgbClr val="FFFFFF"/>
                </a:solidFill>
                <a:effectLst>
                  <a:outerShdw blurRad="38100" dist="38100" dir="2700000" algn="tl">
                    <a:srgbClr val="000000">
                      <a:alpha val="43137"/>
                    </a:srgbClr>
                  </a:outerShdw>
                </a:effectLst>
                <a:latin typeface="Calibri"/>
              </a:rPr>
              <a:t>(FAMIS)</a:t>
            </a:r>
          </a:p>
        </p:txBody>
      </p:sp>
      <p:sp>
        <p:nvSpPr>
          <p:cNvPr id="48" name="Rounded Rectangle 47"/>
          <p:cNvSpPr/>
          <p:nvPr/>
        </p:nvSpPr>
        <p:spPr>
          <a:xfrm>
            <a:off x="2630998" y="4030055"/>
            <a:ext cx="1202645" cy="233172"/>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Planning &amp; Budgeting</a:t>
            </a:r>
          </a:p>
        </p:txBody>
      </p:sp>
      <p:sp>
        <p:nvSpPr>
          <p:cNvPr id="49" name="Rounded Rectangle 48"/>
          <p:cNvSpPr/>
          <p:nvPr/>
        </p:nvSpPr>
        <p:spPr>
          <a:xfrm>
            <a:off x="3874533" y="4030055"/>
            <a:ext cx="1202644" cy="233172"/>
          </a:xfrm>
          <a:prstGeom prst="roundRect">
            <a:avLst/>
          </a:prstGeom>
          <a:solidFill>
            <a:srgbClr val="7A6A83"/>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Portfolio</a:t>
            </a:r>
          </a:p>
        </p:txBody>
      </p:sp>
      <p:sp>
        <p:nvSpPr>
          <p:cNvPr id="50" name="Rounded Rectangle 49"/>
          <p:cNvSpPr/>
          <p:nvPr/>
        </p:nvSpPr>
        <p:spPr>
          <a:xfrm>
            <a:off x="149519" y="2855315"/>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Faculty Information</a:t>
            </a:r>
          </a:p>
        </p:txBody>
      </p:sp>
      <p:sp>
        <p:nvSpPr>
          <p:cNvPr id="51" name="Rounded Rectangle 50"/>
          <p:cNvSpPr/>
          <p:nvPr/>
        </p:nvSpPr>
        <p:spPr>
          <a:xfrm>
            <a:off x="5115270" y="2562434"/>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Catalog Management</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(Acalog)</a:t>
            </a:r>
          </a:p>
        </p:txBody>
      </p:sp>
      <p:sp>
        <p:nvSpPr>
          <p:cNvPr id="52" name="Rounded Rectangle 51"/>
          <p:cNvSpPr/>
          <p:nvPr/>
        </p:nvSpPr>
        <p:spPr>
          <a:xfrm>
            <a:off x="1390258" y="2855315"/>
            <a:ext cx="1202645" cy="233172"/>
          </a:xfrm>
          <a:prstGeom prst="roundRect">
            <a:avLst/>
          </a:prstGeom>
          <a:solidFill>
            <a:schemeClr val="accent1">
              <a:lumMod val="75000"/>
            </a:schemeClr>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Projects</a:t>
            </a:r>
          </a:p>
        </p:txBody>
      </p:sp>
      <p:sp>
        <p:nvSpPr>
          <p:cNvPr id="53" name="Rounded Rectangle 52"/>
          <p:cNvSpPr/>
          <p:nvPr/>
        </p:nvSpPr>
        <p:spPr>
          <a:xfrm>
            <a:off x="2630998" y="2855315"/>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Allocations</a:t>
            </a:r>
          </a:p>
        </p:txBody>
      </p:sp>
      <p:sp>
        <p:nvSpPr>
          <p:cNvPr id="54" name="Rounded Rectangle 53"/>
          <p:cNvSpPr/>
          <p:nvPr/>
        </p:nvSpPr>
        <p:spPr>
          <a:xfrm>
            <a:off x="3879627" y="2855315"/>
            <a:ext cx="1202644" cy="233172"/>
          </a:xfrm>
          <a:prstGeom prst="roundRect">
            <a:avLst/>
          </a:prstGeom>
          <a:solidFill>
            <a:srgbClr val="CE9C12"/>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Advising</a:t>
            </a:r>
          </a:p>
        </p:txBody>
      </p:sp>
      <p:sp>
        <p:nvSpPr>
          <p:cNvPr id="55" name="Rounded Rectangle 54"/>
          <p:cNvSpPr/>
          <p:nvPr/>
        </p:nvSpPr>
        <p:spPr>
          <a:xfrm>
            <a:off x="149519" y="3149000"/>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Position Budgets</a:t>
            </a:r>
          </a:p>
        </p:txBody>
      </p:sp>
      <p:sp>
        <p:nvSpPr>
          <p:cNvPr id="56" name="Rounded Rectangle 55"/>
          <p:cNvSpPr/>
          <p:nvPr/>
        </p:nvSpPr>
        <p:spPr>
          <a:xfrm>
            <a:off x="1390258" y="3149000"/>
            <a:ext cx="1202645" cy="233172"/>
          </a:xfrm>
          <a:prstGeom prst="roundRect">
            <a:avLst/>
          </a:prstGeom>
          <a:solidFill>
            <a:schemeClr val="accent1">
              <a:lumMod val="75000"/>
            </a:schemeClr>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Procurement</a:t>
            </a:r>
          </a:p>
        </p:txBody>
      </p:sp>
      <p:sp>
        <p:nvSpPr>
          <p:cNvPr id="57" name="Rounded Rectangle 56"/>
          <p:cNvSpPr/>
          <p:nvPr/>
        </p:nvSpPr>
        <p:spPr>
          <a:xfrm>
            <a:off x="2630998" y="3149000"/>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Payables</a:t>
            </a:r>
          </a:p>
        </p:txBody>
      </p:sp>
      <p:sp>
        <p:nvSpPr>
          <p:cNvPr id="58" name="Rounded Rectangle 57"/>
          <p:cNvSpPr/>
          <p:nvPr/>
        </p:nvSpPr>
        <p:spPr>
          <a:xfrm>
            <a:off x="3879627" y="3149000"/>
            <a:ext cx="1202644" cy="233172"/>
          </a:xfrm>
          <a:prstGeom prst="roundRect">
            <a:avLst/>
          </a:prstGeom>
          <a:solidFill>
            <a:srgbClr val="CE9C12"/>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Financial Aid</a:t>
            </a:r>
          </a:p>
        </p:txBody>
      </p:sp>
      <p:sp>
        <p:nvSpPr>
          <p:cNvPr id="59" name="Rounded Rectangle 58"/>
          <p:cNvSpPr/>
          <p:nvPr/>
        </p:nvSpPr>
        <p:spPr>
          <a:xfrm>
            <a:off x="149519" y="3736370"/>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Absence &amp; Leave</a:t>
            </a:r>
          </a:p>
        </p:txBody>
      </p:sp>
      <p:sp>
        <p:nvSpPr>
          <p:cNvPr id="60" name="Rounded Rectangle 59"/>
          <p:cNvSpPr/>
          <p:nvPr/>
        </p:nvSpPr>
        <p:spPr>
          <a:xfrm>
            <a:off x="5122873" y="4036304"/>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LSU Online</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(Academic Partnerships)</a:t>
            </a:r>
          </a:p>
        </p:txBody>
      </p:sp>
      <p:sp>
        <p:nvSpPr>
          <p:cNvPr id="61" name="Rounded Rectangle 60"/>
          <p:cNvSpPr/>
          <p:nvPr/>
        </p:nvSpPr>
        <p:spPr>
          <a:xfrm>
            <a:off x="1390258" y="3736370"/>
            <a:ext cx="1202645" cy="233172"/>
          </a:xfrm>
          <a:prstGeom prst="roundRect">
            <a:avLst/>
          </a:prstGeom>
          <a:solidFill>
            <a:schemeClr val="accent1">
              <a:lumMod val="75000"/>
            </a:schemeClr>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Inventory</a:t>
            </a:r>
          </a:p>
        </p:txBody>
      </p:sp>
      <p:sp>
        <p:nvSpPr>
          <p:cNvPr id="63" name="Rounded Rectangle 62"/>
          <p:cNvSpPr/>
          <p:nvPr/>
        </p:nvSpPr>
        <p:spPr>
          <a:xfrm>
            <a:off x="2630998" y="3736370"/>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Settlement</a:t>
            </a:r>
          </a:p>
        </p:txBody>
      </p:sp>
      <p:sp>
        <p:nvSpPr>
          <p:cNvPr id="64" name="Rounded Rectangle 63"/>
          <p:cNvSpPr/>
          <p:nvPr/>
        </p:nvSpPr>
        <p:spPr>
          <a:xfrm>
            <a:off x="3879627" y="3736370"/>
            <a:ext cx="1202644"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Athletic Certification</a:t>
            </a:r>
          </a:p>
        </p:txBody>
      </p:sp>
      <p:sp>
        <p:nvSpPr>
          <p:cNvPr id="65" name="Rounded Rectangle 64"/>
          <p:cNvSpPr/>
          <p:nvPr/>
        </p:nvSpPr>
        <p:spPr>
          <a:xfrm>
            <a:off x="149519" y="2267945"/>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Talent &amp; Performance</a:t>
            </a:r>
          </a:p>
        </p:txBody>
      </p:sp>
      <p:sp>
        <p:nvSpPr>
          <p:cNvPr id="66" name="Rounded Rectangle 65"/>
          <p:cNvSpPr/>
          <p:nvPr/>
        </p:nvSpPr>
        <p:spPr>
          <a:xfrm>
            <a:off x="5115270" y="1974645"/>
            <a:ext cx="1202645" cy="233172"/>
          </a:xfrm>
          <a:prstGeom prst="roundRect">
            <a:avLst/>
          </a:prstGeom>
          <a:solidFill>
            <a:srgbClr val="D77A41"/>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Admissions </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(Radius, Connect, Common, LSAC)</a:t>
            </a:r>
          </a:p>
        </p:txBody>
      </p:sp>
      <p:sp>
        <p:nvSpPr>
          <p:cNvPr id="67" name="Rounded Rectangle 66"/>
          <p:cNvSpPr/>
          <p:nvPr/>
        </p:nvSpPr>
        <p:spPr>
          <a:xfrm>
            <a:off x="1390258" y="2267945"/>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Financial Reporting</a:t>
            </a:r>
          </a:p>
        </p:txBody>
      </p:sp>
      <p:sp>
        <p:nvSpPr>
          <p:cNvPr id="68" name="Rounded Rectangle 67"/>
          <p:cNvSpPr/>
          <p:nvPr/>
        </p:nvSpPr>
        <p:spPr>
          <a:xfrm>
            <a:off x="2633930" y="2267945"/>
            <a:ext cx="1202645" cy="233172"/>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Internal Ctrls &amp; Audit</a:t>
            </a:r>
          </a:p>
        </p:txBody>
      </p:sp>
      <p:sp>
        <p:nvSpPr>
          <p:cNvPr id="69" name="Rounded Rectangle 68"/>
          <p:cNvSpPr/>
          <p:nvPr/>
        </p:nvSpPr>
        <p:spPr>
          <a:xfrm>
            <a:off x="3879627" y="2267945"/>
            <a:ext cx="1202644" cy="233172"/>
          </a:xfrm>
          <a:prstGeom prst="roundRect">
            <a:avLst/>
          </a:prstGeom>
          <a:solidFill>
            <a:srgbClr val="CE9C12"/>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Records</a:t>
            </a:r>
          </a:p>
        </p:txBody>
      </p:sp>
      <p:sp>
        <p:nvSpPr>
          <p:cNvPr id="70" name="Rounded Rectangle 69"/>
          <p:cNvSpPr/>
          <p:nvPr/>
        </p:nvSpPr>
        <p:spPr>
          <a:xfrm>
            <a:off x="2635603" y="4617427"/>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Cashiering / e-Commerce</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(TBD) </a:t>
            </a:r>
          </a:p>
        </p:txBody>
      </p:sp>
      <p:sp>
        <p:nvSpPr>
          <p:cNvPr id="71" name="Rounded Rectangle 70"/>
          <p:cNvSpPr/>
          <p:nvPr/>
        </p:nvSpPr>
        <p:spPr>
          <a:xfrm>
            <a:off x="1390258" y="4617427"/>
            <a:ext cx="1202645" cy="233172"/>
          </a:xfrm>
          <a:prstGeom prst="roundRect">
            <a:avLst/>
          </a:prstGeom>
          <a:solidFill>
            <a:srgbClr val="7A6A83"/>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Collection Mgmt</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(Not Planned) </a:t>
            </a:r>
          </a:p>
        </p:txBody>
      </p:sp>
      <p:sp>
        <p:nvSpPr>
          <p:cNvPr id="72" name="Rounded Rectangle 71"/>
          <p:cNvSpPr/>
          <p:nvPr/>
        </p:nvSpPr>
        <p:spPr>
          <a:xfrm>
            <a:off x="3874533" y="4617427"/>
            <a:ext cx="1202644" cy="233172"/>
          </a:xfrm>
          <a:prstGeom prst="roundRect">
            <a:avLst/>
          </a:prstGeom>
          <a:solidFill>
            <a:srgbClr val="7A6A83"/>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Success</a:t>
            </a:r>
          </a:p>
        </p:txBody>
      </p:sp>
      <p:sp>
        <p:nvSpPr>
          <p:cNvPr id="73" name="Rounded Rectangle 72"/>
          <p:cNvSpPr/>
          <p:nvPr/>
        </p:nvSpPr>
        <p:spPr>
          <a:xfrm>
            <a:off x="6348034" y="3742445"/>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TigerCash Debit Card</a:t>
            </a:r>
          </a:p>
          <a:p>
            <a:pPr defTabSz="685800">
              <a:lnSpc>
                <a:spcPct val="90000"/>
              </a:lnSpc>
            </a:pPr>
            <a:endParaRPr lang="en-US" sz="525" kern="1200" dirty="0">
              <a:solidFill>
                <a:srgbClr val="FFFFFF"/>
              </a:solidFill>
              <a:effectLst>
                <a:outerShdw blurRad="38100" dist="38100" dir="2700000" algn="tl">
                  <a:srgbClr val="000000">
                    <a:alpha val="43137"/>
                  </a:srgbClr>
                </a:outerShdw>
              </a:effectLst>
              <a:latin typeface="Calibri"/>
            </a:endParaRPr>
          </a:p>
        </p:txBody>
      </p:sp>
      <p:sp>
        <p:nvSpPr>
          <p:cNvPr id="74" name="Rounded Rectangle 73"/>
          <p:cNvSpPr/>
          <p:nvPr/>
        </p:nvSpPr>
        <p:spPr>
          <a:xfrm>
            <a:off x="6348034" y="2856966"/>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Student Football Tickets</a:t>
            </a:r>
          </a:p>
          <a:p>
            <a:pPr defTabSz="685800">
              <a:lnSpc>
                <a:spcPct val="90000"/>
              </a:lnSpc>
            </a:pPr>
            <a:endParaRPr lang="en-US" sz="525" kern="1200" dirty="0">
              <a:solidFill>
                <a:srgbClr val="FFFFFF"/>
              </a:solidFill>
              <a:effectLst>
                <a:outerShdw blurRad="38100" dist="38100" dir="2700000" algn="tl">
                  <a:srgbClr val="000000">
                    <a:alpha val="43137"/>
                  </a:srgbClr>
                </a:outerShdw>
              </a:effectLst>
              <a:latin typeface="Calibri"/>
            </a:endParaRPr>
          </a:p>
        </p:txBody>
      </p:sp>
      <p:sp>
        <p:nvSpPr>
          <p:cNvPr id="75" name="Rounded Rectangle 74"/>
          <p:cNvSpPr/>
          <p:nvPr/>
        </p:nvSpPr>
        <p:spPr>
          <a:xfrm>
            <a:off x="5115270" y="1680751"/>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Athletes Acad Progress </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(APR, GradesFirst)</a:t>
            </a:r>
          </a:p>
        </p:txBody>
      </p:sp>
      <p:sp>
        <p:nvSpPr>
          <p:cNvPr id="76" name="Rounded Rectangle 75"/>
          <p:cNvSpPr/>
          <p:nvPr/>
        </p:nvSpPr>
        <p:spPr>
          <a:xfrm>
            <a:off x="6338486" y="4623362"/>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University Rec Center</a:t>
            </a:r>
          </a:p>
          <a:p>
            <a:pPr defTabSz="685800">
              <a:lnSpc>
                <a:spcPct val="90000"/>
              </a:lnSpc>
            </a:pPr>
            <a:endParaRPr lang="en-US" sz="525" kern="1200" dirty="0">
              <a:solidFill>
                <a:srgbClr val="FFFFFF"/>
              </a:solidFill>
              <a:effectLst>
                <a:outerShdw blurRad="38100" dist="38100" dir="2700000" algn="tl">
                  <a:srgbClr val="000000">
                    <a:alpha val="43137"/>
                  </a:srgbClr>
                </a:outerShdw>
              </a:effectLst>
              <a:latin typeface="Calibri"/>
            </a:endParaRPr>
          </a:p>
        </p:txBody>
      </p:sp>
      <p:sp>
        <p:nvSpPr>
          <p:cNvPr id="77" name="Rounded Rectangle 76"/>
          <p:cNvSpPr/>
          <p:nvPr/>
        </p:nvSpPr>
        <p:spPr>
          <a:xfrm>
            <a:off x="5115270" y="2268539"/>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Bookstore Inventory</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(Barnes &amp; Noble)</a:t>
            </a:r>
          </a:p>
        </p:txBody>
      </p:sp>
      <p:sp>
        <p:nvSpPr>
          <p:cNvPr id="78" name="Rounded Rectangle 77"/>
          <p:cNvSpPr/>
          <p:nvPr/>
        </p:nvSpPr>
        <p:spPr>
          <a:xfrm>
            <a:off x="5115270" y="4314456"/>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Math Assessment</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(ALEKS)</a:t>
            </a:r>
          </a:p>
        </p:txBody>
      </p:sp>
      <p:sp>
        <p:nvSpPr>
          <p:cNvPr id="79" name="Rounded Rectangle 78"/>
          <p:cNvSpPr/>
          <p:nvPr/>
        </p:nvSpPr>
        <p:spPr>
          <a:xfrm>
            <a:off x="5115270" y="3148606"/>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Judicial Affairs Mgmt</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(Maxient)</a:t>
            </a:r>
          </a:p>
        </p:txBody>
      </p:sp>
      <p:sp>
        <p:nvSpPr>
          <p:cNvPr id="80" name="Rounded Rectangle 79"/>
          <p:cNvSpPr/>
          <p:nvPr/>
        </p:nvSpPr>
        <p:spPr>
          <a:xfrm>
            <a:off x="5113461" y="4629281"/>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Math  Lab Access</a:t>
            </a:r>
          </a:p>
          <a:p>
            <a:pPr defTabSz="685800">
              <a:lnSpc>
                <a:spcPct val="90000"/>
              </a:lnSpc>
            </a:pPr>
            <a:endParaRPr lang="en-US" sz="525" kern="1200" dirty="0">
              <a:solidFill>
                <a:srgbClr val="FFFFFF"/>
              </a:solidFill>
              <a:effectLst>
                <a:outerShdw blurRad="38100" dist="38100" dir="2700000" algn="tl">
                  <a:srgbClr val="000000">
                    <a:alpha val="43137"/>
                  </a:srgbClr>
                </a:outerShdw>
              </a:effectLst>
              <a:latin typeface="Calibri"/>
            </a:endParaRPr>
          </a:p>
        </p:txBody>
      </p:sp>
      <p:sp>
        <p:nvSpPr>
          <p:cNvPr id="81" name="Rounded Rectangle 80"/>
          <p:cNvSpPr/>
          <p:nvPr/>
        </p:nvSpPr>
        <p:spPr>
          <a:xfrm>
            <a:off x="6350340" y="2554913"/>
            <a:ext cx="1202645" cy="235391"/>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3" kern="1200" dirty="0">
                <a:solidFill>
                  <a:srgbClr val="FFFFFF"/>
                </a:solidFill>
                <a:effectLst>
                  <a:outerShdw blurRad="38100" dist="38100" dir="2700000" algn="tl">
                    <a:srgbClr val="000000">
                      <a:alpha val="43137"/>
                    </a:srgbClr>
                  </a:outerShdw>
                </a:effectLst>
                <a:latin typeface="Calibri"/>
              </a:rPr>
              <a:t>Student Engagement </a:t>
            </a:r>
            <a:r>
              <a:rPr lang="en-US" sz="525" kern="1200" dirty="0">
                <a:solidFill>
                  <a:srgbClr val="FFFFFF"/>
                </a:solidFill>
                <a:effectLst>
                  <a:outerShdw blurRad="38100" dist="38100" dir="2700000" algn="tl">
                    <a:srgbClr val="000000">
                      <a:alpha val="43137"/>
                    </a:srgbClr>
                  </a:outerShdw>
                </a:effectLst>
                <a:latin typeface="Calibri"/>
              </a:rPr>
              <a:t>(Campus Labs  / CollegiateLink)</a:t>
            </a:r>
          </a:p>
        </p:txBody>
      </p:sp>
      <p:sp>
        <p:nvSpPr>
          <p:cNvPr id="82" name="Rounded Rectangle 81"/>
          <p:cNvSpPr/>
          <p:nvPr/>
        </p:nvSpPr>
        <p:spPr>
          <a:xfrm>
            <a:off x="6348034" y="3442611"/>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3" kern="1200" dirty="0">
                <a:solidFill>
                  <a:srgbClr val="FFFFFF"/>
                </a:solidFill>
                <a:effectLst>
                  <a:outerShdw blurRad="38100" dist="38100" dir="2700000" algn="tl">
                    <a:srgbClr val="000000">
                      <a:alpha val="43137"/>
                    </a:srgbClr>
                  </a:outerShdw>
                </a:effectLst>
                <a:latin typeface="Calibri"/>
              </a:rPr>
              <a:t>Student Retention </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(Campus Labs / Beacon)</a:t>
            </a:r>
          </a:p>
        </p:txBody>
      </p:sp>
      <p:sp>
        <p:nvSpPr>
          <p:cNvPr id="83" name="Rounded Rectangle 82"/>
          <p:cNvSpPr/>
          <p:nvPr/>
        </p:nvSpPr>
        <p:spPr>
          <a:xfrm>
            <a:off x="5122873" y="3742445"/>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3" kern="1200" dirty="0">
                <a:solidFill>
                  <a:srgbClr val="FFFFFF"/>
                </a:solidFill>
                <a:effectLst>
                  <a:outerShdw blurRad="38100" dist="38100" dir="2700000" algn="tl">
                    <a:srgbClr val="000000">
                      <a:alpha val="43137"/>
                    </a:srgbClr>
                  </a:outerShdw>
                </a:effectLst>
                <a:latin typeface="Calibri"/>
              </a:rPr>
              <a:t>LSU Libraries</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(LOUIS/SirsiDynix Symphony)</a:t>
            </a:r>
          </a:p>
        </p:txBody>
      </p:sp>
      <p:sp>
        <p:nvSpPr>
          <p:cNvPr id="84" name="Rounded Rectangle 83"/>
          <p:cNvSpPr/>
          <p:nvPr/>
        </p:nvSpPr>
        <p:spPr>
          <a:xfrm>
            <a:off x="6352691" y="1986751"/>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Student Aid Origination</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(COD)</a:t>
            </a:r>
          </a:p>
        </p:txBody>
      </p:sp>
      <p:sp>
        <p:nvSpPr>
          <p:cNvPr id="85" name="Rounded Rectangle 84"/>
          <p:cNvSpPr/>
          <p:nvPr/>
        </p:nvSpPr>
        <p:spPr>
          <a:xfrm>
            <a:off x="6362539" y="2263638"/>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Student Aid Reporting </a:t>
            </a:r>
            <a:r>
              <a:rPr lang="en-US" sz="525" kern="1200" dirty="0">
                <a:solidFill>
                  <a:srgbClr val="FFFFFF"/>
                </a:solidFill>
                <a:effectLst>
                  <a:outerShdw blurRad="38100" dist="38100" dir="2700000" algn="tl">
                    <a:srgbClr val="000000">
                      <a:alpha val="43137"/>
                    </a:srgbClr>
                  </a:outerShdw>
                </a:effectLst>
                <a:latin typeface="Calibri"/>
              </a:rPr>
              <a:t>(Board Of Regents)</a:t>
            </a:r>
          </a:p>
        </p:txBody>
      </p:sp>
      <p:sp>
        <p:nvSpPr>
          <p:cNvPr id="86" name="Rounded Rectangle 85"/>
          <p:cNvSpPr/>
          <p:nvPr/>
        </p:nvSpPr>
        <p:spPr>
          <a:xfrm>
            <a:off x="6348034" y="4036304"/>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TOPS Invoicing</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(LOFSA)</a:t>
            </a:r>
          </a:p>
        </p:txBody>
      </p:sp>
      <p:sp>
        <p:nvSpPr>
          <p:cNvPr id="87" name="Rounded Rectangle 86"/>
          <p:cNvSpPr/>
          <p:nvPr/>
        </p:nvSpPr>
        <p:spPr>
          <a:xfrm>
            <a:off x="6348034" y="3148606"/>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Student Health Center </a:t>
            </a:r>
            <a:r>
              <a:rPr lang="en-US" sz="525" kern="1200" dirty="0">
                <a:solidFill>
                  <a:srgbClr val="FFFFFF"/>
                </a:solidFill>
                <a:effectLst>
                  <a:outerShdw blurRad="38100" dist="38100" dir="2700000" algn="tl">
                    <a:srgbClr val="000000">
                      <a:alpha val="43137"/>
                    </a:srgbClr>
                  </a:outerShdw>
                </a:effectLst>
                <a:latin typeface="Calibri"/>
              </a:rPr>
              <a:t>(Medicat)</a:t>
            </a:r>
          </a:p>
        </p:txBody>
      </p:sp>
      <p:sp>
        <p:nvSpPr>
          <p:cNvPr id="88" name="Rounded Rectangle 87"/>
          <p:cNvSpPr/>
          <p:nvPr/>
        </p:nvSpPr>
        <p:spPr>
          <a:xfrm>
            <a:off x="6339391" y="4323740"/>
            <a:ext cx="1202645" cy="233172"/>
          </a:xfrm>
          <a:prstGeom prst="roundRect">
            <a:avLst/>
          </a:prstGeom>
          <a:solidFill>
            <a:srgbClr val="7A6A83"/>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Transcripts </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(E-script, STS)</a:t>
            </a:r>
          </a:p>
        </p:txBody>
      </p:sp>
      <p:grpSp>
        <p:nvGrpSpPr>
          <p:cNvPr id="89" name="Group 88">
            <a:extLst>
              <a:ext uri="{C183D7F6-B498-43B3-948B-1728B52AA6E4}">
                <adec:decorative xmlns:adec="http://schemas.microsoft.com/office/drawing/2017/decorative" val="1"/>
              </a:ext>
            </a:extLst>
          </p:cNvPr>
          <p:cNvGrpSpPr/>
          <p:nvPr/>
        </p:nvGrpSpPr>
        <p:grpSpPr>
          <a:xfrm>
            <a:off x="7591384" y="1386857"/>
            <a:ext cx="1415050" cy="3573730"/>
            <a:chOff x="10121845" y="1849142"/>
            <a:chExt cx="1886733" cy="4764973"/>
          </a:xfrm>
        </p:grpSpPr>
        <p:sp>
          <p:nvSpPr>
            <p:cNvPr id="90" name="Rectangle 89"/>
            <p:cNvSpPr/>
            <p:nvPr/>
          </p:nvSpPr>
          <p:spPr>
            <a:xfrm>
              <a:off x="10121845" y="1849142"/>
              <a:ext cx="1886733" cy="4764973"/>
            </a:xfrm>
            <a:prstGeom prst="rect">
              <a:avLst/>
            </a:prstGeom>
            <a:solidFill>
              <a:schemeClr val="tx1">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3716" rIns="0" rtlCol="0" anchor="ctr"/>
            <a:lstStyle/>
            <a:p>
              <a:pPr marL="68580" indent="-68580" algn="ctr" defTabSz="685800">
                <a:spcBef>
                  <a:spcPts val="900"/>
                </a:spcBef>
                <a:buClr>
                  <a:srgbClr val="981700"/>
                </a:buClr>
              </a:pPr>
              <a:r>
                <a:rPr lang="en-US" sz="1350" kern="1200" dirty="0">
                  <a:solidFill>
                    <a:srgbClr val="FFFFFF"/>
                  </a:solidFill>
                  <a:effectLst>
                    <a:outerShdw blurRad="38100" dist="38100" dir="2700000" algn="tl">
                      <a:srgbClr val="000000">
                        <a:alpha val="43137"/>
                      </a:srgbClr>
                    </a:outerShdw>
                  </a:effectLst>
                  <a:latin typeface="Calibri"/>
                </a:rPr>
                <a:t> </a:t>
              </a:r>
            </a:p>
          </p:txBody>
        </p:sp>
        <p:grpSp>
          <p:nvGrpSpPr>
            <p:cNvPr id="91" name="Group 90"/>
            <p:cNvGrpSpPr/>
            <p:nvPr/>
          </p:nvGrpSpPr>
          <p:grpSpPr>
            <a:xfrm>
              <a:off x="10125937" y="1849187"/>
              <a:ext cx="1868537" cy="4614031"/>
              <a:chOff x="10135035" y="1849187"/>
              <a:chExt cx="1868537" cy="4614031"/>
            </a:xfrm>
          </p:grpSpPr>
          <p:sp>
            <p:nvSpPr>
              <p:cNvPr id="92" name="Rounded Rectangle 91"/>
              <p:cNvSpPr/>
              <p:nvPr/>
            </p:nvSpPr>
            <p:spPr>
              <a:xfrm>
                <a:off x="10137704" y="4981274"/>
                <a:ext cx="1865868" cy="310896"/>
              </a:xfrm>
              <a:prstGeom prst="roundRect">
                <a:avLst/>
              </a:prstGeom>
              <a:solidFill>
                <a:schemeClr val="accent6"/>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State / Federal</a:t>
                </a:r>
              </a:p>
            </p:txBody>
          </p:sp>
          <p:sp>
            <p:nvSpPr>
              <p:cNvPr id="93" name="Rounded Rectangle 92"/>
              <p:cNvSpPr/>
              <p:nvPr/>
            </p:nvSpPr>
            <p:spPr>
              <a:xfrm>
                <a:off x="10137704" y="1849187"/>
                <a:ext cx="1865868" cy="310896"/>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Management Reporting</a:t>
                </a:r>
              </a:p>
            </p:txBody>
          </p:sp>
          <p:sp>
            <p:nvSpPr>
              <p:cNvPr id="94" name="Rounded Rectangle 93"/>
              <p:cNvSpPr/>
              <p:nvPr/>
            </p:nvSpPr>
            <p:spPr>
              <a:xfrm>
                <a:off x="10137704" y="2628700"/>
                <a:ext cx="1865868" cy="310896"/>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Financial Analytics</a:t>
                </a:r>
              </a:p>
            </p:txBody>
          </p:sp>
          <p:sp>
            <p:nvSpPr>
              <p:cNvPr id="95" name="Rounded Rectangle 94"/>
              <p:cNvSpPr/>
              <p:nvPr/>
            </p:nvSpPr>
            <p:spPr>
              <a:xfrm>
                <a:off x="10137704" y="3020280"/>
                <a:ext cx="1865868" cy="310896"/>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Workforce Analytics</a:t>
                </a:r>
              </a:p>
            </p:txBody>
          </p:sp>
          <p:sp>
            <p:nvSpPr>
              <p:cNvPr id="96" name="Rounded Rectangle 95"/>
              <p:cNvSpPr/>
              <p:nvPr/>
            </p:nvSpPr>
            <p:spPr>
              <a:xfrm>
                <a:off x="10137704" y="3803440"/>
                <a:ext cx="1865868" cy="310896"/>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Regulatory Reporting</a:t>
                </a:r>
              </a:p>
            </p:txBody>
          </p:sp>
          <p:sp>
            <p:nvSpPr>
              <p:cNvPr id="97" name="Rounded Rectangle 96"/>
              <p:cNvSpPr/>
              <p:nvPr/>
            </p:nvSpPr>
            <p:spPr>
              <a:xfrm>
                <a:off x="10135035" y="6152322"/>
                <a:ext cx="1868537" cy="310896"/>
              </a:xfrm>
              <a:prstGeom prst="roundRect">
                <a:avLst/>
              </a:prstGeom>
              <a:solidFill>
                <a:schemeClr val="accent2"/>
              </a:solidFill>
              <a:ln w="381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Imaging / OCR</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(Lexmark – NOLIJ)</a:t>
                </a:r>
              </a:p>
            </p:txBody>
          </p:sp>
          <p:sp>
            <p:nvSpPr>
              <p:cNvPr id="98" name="Rounded Rectangle 97"/>
              <p:cNvSpPr/>
              <p:nvPr/>
            </p:nvSpPr>
            <p:spPr>
              <a:xfrm>
                <a:off x="10137704" y="4195020"/>
                <a:ext cx="1865868" cy="310896"/>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Workforce Planning</a:t>
                </a:r>
              </a:p>
            </p:txBody>
          </p:sp>
          <p:sp>
            <p:nvSpPr>
              <p:cNvPr id="99" name="Rounded Rectangle 98"/>
              <p:cNvSpPr/>
              <p:nvPr/>
            </p:nvSpPr>
            <p:spPr>
              <a:xfrm>
                <a:off x="10137704" y="4586600"/>
                <a:ext cx="1865868" cy="310896"/>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Institutional Research</a:t>
                </a:r>
              </a:p>
            </p:txBody>
          </p:sp>
          <p:sp>
            <p:nvSpPr>
              <p:cNvPr id="100" name="Rounded Rectangle 99"/>
              <p:cNvSpPr/>
              <p:nvPr/>
            </p:nvSpPr>
            <p:spPr>
              <a:xfrm>
                <a:off x="10137704" y="5760787"/>
                <a:ext cx="1865868" cy="310896"/>
              </a:xfrm>
              <a:prstGeom prst="round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Identity &amp; Access Mgmt</a:t>
                </a:r>
              </a:p>
              <a:p>
                <a:pPr defTabSz="685800">
                  <a:lnSpc>
                    <a:spcPct val="90000"/>
                  </a:lnSpc>
                </a:pPr>
                <a:r>
                  <a:rPr lang="en-US" sz="525" kern="1200" dirty="0">
                    <a:solidFill>
                      <a:srgbClr val="FFFFFF"/>
                    </a:solidFill>
                    <a:effectLst>
                      <a:outerShdw blurRad="38100" dist="38100" dir="2700000" algn="tl">
                        <a:srgbClr val="000000">
                          <a:alpha val="43137"/>
                        </a:srgbClr>
                      </a:outerShdw>
                    </a:effectLst>
                    <a:latin typeface="Calibri"/>
                  </a:rPr>
                  <a:t>(In Progress)</a:t>
                </a:r>
              </a:p>
            </p:txBody>
          </p:sp>
          <p:sp>
            <p:nvSpPr>
              <p:cNvPr id="101" name="Rounded Rectangle 100"/>
              <p:cNvSpPr/>
              <p:nvPr/>
            </p:nvSpPr>
            <p:spPr>
              <a:xfrm>
                <a:off x="10137704" y="3411860"/>
                <a:ext cx="1865868" cy="310896"/>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Talent Insights</a:t>
                </a:r>
              </a:p>
            </p:txBody>
          </p:sp>
          <p:sp>
            <p:nvSpPr>
              <p:cNvPr id="102" name="Rounded Rectangle 101"/>
              <p:cNvSpPr/>
              <p:nvPr/>
            </p:nvSpPr>
            <p:spPr>
              <a:xfrm>
                <a:off x="10136615" y="5347130"/>
                <a:ext cx="1865376" cy="345505"/>
              </a:xfrm>
              <a:prstGeom prst="roundRect">
                <a:avLst/>
              </a:prstGeom>
              <a:solidFill>
                <a:srgbClr val="3F244E"/>
              </a:solidFill>
              <a:ln w="12700" cmpd="sng">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r>
                  <a:rPr lang="en-US" sz="1000" b="1" kern="1200" dirty="0">
                    <a:solidFill>
                      <a:srgbClr val="FFFFFF"/>
                    </a:solidFill>
                    <a:latin typeface="Calibri"/>
                  </a:rPr>
                  <a:t>General</a:t>
                </a:r>
              </a:p>
            </p:txBody>
          </p:sp>
          <p:sp>
            <p:nvSpPr>
              <p:cNvPr id="103" name="Rounded Rectangle 102"/>
              <p:cNvSpPr/>
              <p:nvPr/>
            </p:nvSpPr>
            <p:spPr>
              <a:xfrm>
                <a:off x="10137704" y="2237419"/>
                <a:ext cx="1865868" cy="310896"/>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13716" tIns="34294" rIns="0" bIns="34294" rtlCol="0" anchor="ctr"/>
              <a:lstStyle/>
              <a:p>
                <a:pPr defTabSz="685800">
                  <a:lnSpc>
                    <a:spcPct val="90000"/>
                  </a:lnSpc>
                </a:pPr>
                <a:r>
                  <a:rPr lang="en-US" sz="800" kern="1200" dirty="0">
                    <a:solidFill>
                      <a:srgbClr val="FFFFFF"/>
                    </a:solidFill>
                    <a:effectLst>
                      <a:outerShdw blurRad="38100" dist="38100" dir="2700000" algn="tl">
                        <a:srgbClr val="000000">
                          <a:alpha val="43137"/>
                        </a:srgbClr>
                      </a:outerShdw>
                    </a:effectLst>
                    <a:latin typeface="Calibri"/>
                  </a:rPr>
                  <a:t>Management Analytics</a:t>
                </a:r>
              </a:p>
            </p:txBody>
          </p:sp>
        </p:grpSp>
      </p:grpSp>
      <p:grpSp>
        <p:nvGrpSpPr>
          <p:cNvPr id="104" name="Group 103">
            <a:extLst>
              <a:ext uri="{C183D7F6-B498-43B3-948B-1728B52AA6E4}">
                <adec:decorative xmlns:adec="http://schemas.microsoft.com/office/drawing/2017/decorative" val="1"/>
              </a:ext>
            </a:extLst>
          </p:cNvPr>
          <p:cNvGrpSpPr/>
          <p:nvPr/>
        </p:nvGrpSpPr>
        <p:grpSpPr>
          <a:xfrm>
            <a:off x="7256417" y="90553"/>
            <a:ext cx="1750017" cy="569990"/>
            <a:chOff x="6860903" y="140104"/>
            <a:chExt cx="3386440" cy="827653"/>
          </a:xfrm>
        </p:grpSpPr>
        <p:sp>
          <p:nvSpPr>
            <p:cNvPr id="105" name="Rounded Rectangle 104"/>
            <p:cNvSpPr/>
            <p:nvPr/>
          </p:nvSpPr>
          <p:spPr>
            <a:xfrm>
              <a:off x="6860904" y="145564"/>
              <a:ext cx="1097280" cy="381000"/>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lIns="68586" tIns="34294" rIns="68586" bIns="34294" rtlCol="0" anchor="ctr"/>
            <a:lstStyle/>
            <a:p>
              <a:pPr algn="ctr" defTabSz="685800"/>
              <a:r>
                <a:rPr lang="en-US" sz="650" kern="1200" dirty="0">
                  <a:solidFill>
                    <a:srgbClr val="FFFFFF"/>
                  </a:solidFill>
                  <a:effectLst>
                    <a:outerShdw blurRad="38100" dist="38100" dir="2700000" algn="tl">
                      <a:srgbClr val="000000">
                        <a:alpha val="43137"/>
                      </a:srgbClr>
                    </a:outerShdw>
                  </a:effectLst>
                  <a:latin typeface="Calibri"/>
                </a:rPr>
                <a:t>ERP </a:t>
              </a:r>
            </a:p>
            <a:p>
              <a:pPr algn="ctr" defTabSz="685800"/>
              <a:r>
                <a:rPr lang="en-US" sz="650" kern="1200" dirty="0">
                  <a:solidFill>
                    <a:srgbClr val="FFFFFF"/>
                  </a:solidFill>
                  <a:effectLst>
                    <a:outerShdw blurRad="38100" dist="38100" dir="2700000" algn="tl">
                      <a:srgbClr val="000000">
                        <a:alpha val="43137"/>
                      </a:srgbClr>
                    </a:outerShdw>
                  </a:effectLst>
                  <a:latin typeface="Calibri"/>
                </a:rPr>
                <a:t>Deployed</a:t>
              </a:r>
            </a:p>
          </p:txBody>
        </p:sp>
        <p:sp>
          <p:nvSpPr>
            <p:cNvPr id="106" name="Rounded Rectangle 105"/>
            <p:cNvSpPr/>
            <p:nvPr/>
          </p:nvSpPr>
          <p:spPr>
            <a:xfrm>
              <a:off x="8008544" y="145564"/>
              <a:ext cx="1097280" cy="381000"/>
            </a:xfrm>
            <a:prstGeom prst="roundRect">
              <a:avLst/>
            </a:prstGeom>
            <a:solidFill>
              <a:srgbClr val="CE9C12"/>
            </a:solidFill>
            <a:ln>
              <a:noFill/>
            </a:ln>
          </p:spPr>
          <p:style>
            <a:lnRef idx="2">
              <a:schemeClr val="accent1"/>
            </a:lnRef>
            <a:fillRef idx="1">
              <a:schemeClr val="lt1"/>
            </a:fillRef>
            <a:effectRef idx="0">
              <a:schemeClr val="accent1"/>
            </a:effectRef>
            <a:fontRef idx="minor">
              <a:schemeClr val="dk1"/>
            </a:fontRef>
          </p:style>
          <p:txBody>
            <a:bodyPr lIns="68586" tIns="34294" rIns="68586" bIns="34294" rtlCol="0" anchor="ctr"/>
            <a:lstStyle/>
            <a:p>
              <a:pPr algn="ctr" defTabSz="685800"/>
              <a:r>
                <a:rPr lang="en-US" sz="650" kern="1200" dirty="0">
                  <a:solidFill>
                    <a:srgbClr val="FFFFFF"/>
                  </a:solidFill>
                  <a:effectLst>
                    <a:outerShdw blurRad="38100" dist="38100" dir="2700000" algn="tl">
                      <a:srgbClr val="000000">
                        <a:alpha val="43137"/>
                      </a:srgbClr>
                    </a:outerShdw>
                  </a:effectLst>
                  <a:latin typeface="Calibri"/>
                </a:rPr>
                <a:t>ERP</a:t>
              </a:r>
            </a:p>
            <a:p>
              <a:pPr algn="ctr" defTabSz="685800"/>
              <a:r>
                <a:rPr lang="en-US" sz="650" kern="1200" dirty="0">
                  <a:solidFill>
                    <a:srgbClr val="FFFFFF"/>
                  </a:solidFill>
                  <a:effectLst>
                    <a:outerShdw blurRad="38100" dist="38100" dir="2700000" algn="tl">
                      <a:srgbClr val="000000">
                        <a:alpha val="43137"/>
                      </a:srgbClr>
                    </a:outerShdw>
                  </a:effectLst>
                  <a:latin typeface="Calibri"/>
                </a:rPr>
                <a:t>Student</a:t>
              </a:r>
            </a:p>
          </p:txBody>
        </p:sp>
        <p:sp>
          <p:nvSpPr>
            <p:cNvPr id="107" name="Rounded Rectangle 106"/>
            <p:cNvSpPr/>
            <p:nvPr/>
          </p:nvSpPr>
          <p:spPr>
            <a:xfrm>
              <a:off x="9150063" y="586757"/>
              <a:ext cx="1097280" cy="381000"/>
            </a:xfrm>
            <a:prstGeom prst="roundRect">
              <a:avLst/>
            </a:prstGeom>
            <a:solidFill>
              <a:srgbClr val="7A6A83"/>
            </a:solidFill>
            <a:ln>
              <a:noFill/>
            </a:ln>
          </p:spPr>
          <p:style>
            <a:lnRef idx="2">
              <a:schemeClr val="accent1"/>
            </a:lnRef>
            <a:fillRef idx="1">
              <a:schemeClr val="lt1"/>
            </a:fillRef>
            <a:effectRef idx="0">
              <a:schemeClr val="accent1"/>
            </a:effectRef>
            <a:fontRef idx="minor">
              <a:schemeClr val="dk1"/>
            </a:fontRef>
          </p:style>
          <p:txBody>
            <a:bodyPr lIns="68586" tIns="34294" rIns="68586" bIns="34294" rtlCol="0" anchor="ctr"/>
            <a:lstStyle/>
            <a:p>
              <a:pPr algn="ctr" defTabSz="685800"/>
              <a:r>
                <a:rPr lang="en-US" sz="650" kern="1200" dirty="0">
                  <a:solidFill>
                    <a:srgbClr val="FFFFFF"/>
                  </a:solidFill>
                  <a:effectLst>
                    <a:outerShdw blurRad="38100" dist="38100" dir="2700000" algn="tl">
                      <a:srgbClr val="000000">
                        <a:alpha val="43137"/>
                      </a:srgbClr>
                    </a:outerShdw>
                  </a:effectLst>
                  <a:latin typeface="Calibri"/>
                </a:rPr>
                <a:t>Integrated </a:t>
              </a:r>
            </a:p>
            <a:p>
              <a:pPr algn="ctr" defTabSz="685800"/>
              <a:r>
                <a:rPr lang="en-US" sz="650" kern="1200" dirty="0">
                  <a:solidFill>
                    <a:srgbClr val="FFFFFF"/>
                  </a:solidFill>
                  <a:effectLst>
                    <a:outerShdw blurRad="38100" dist="38100" dir="2700000" algn="tl">
                      <a:srgbClr val="000000">
                        <a:alpha val="43137"/>
                      </a:srgbClr>
                    </a:outerShdw>
                  </a:effectLst>
                  <a:latin typeface="Calibri"/>
                </a:rPr>
                <a:t>Third Party</a:t>
              </a:r>
            </a:p>
          </p:txBody>
        </p:sp>
        <p:sp>
          <p:nvSpPr>
            <p:cNvPr id="108" name="Rounded Rectangle 107"/>
            <p:cNvSpPr/>
            <p:nvPr/>
          </p:nvSpPr>
          <p:spPr>
            <a:xfrm>
              <a:off x="9150062" y="140104"/>
              <a:ext cx="1097280" cy="381000"/>
            </a:xfrm>
            <a:prstGeom prst="round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68586" tIns="34294" rIns="68586" bIns="34294" rtlCol="0" anchor="ctr"/>
            <a:lstStyle/>
            <a:p>
              <a:pPr algn="ctr" defTabSz="685800"/>
              <a:r>
                <a:rPr lang="en-US" sz="750" kern="1200" dirty="0">
                  <a:solidFill>
                    <a:srgbClr val="FFFFFF"/>
                  </a:solidFill>
                  <a:effectLst>
                    <a:outerShdw blurRad="38100" dist="38100" dir="2700000" algn="tl">
                      <a:srgbClr val="000000">
                        <a:alpha val="43137"/>
                      </a:srgbClr>
                    </a:outerShdw>
                  </a:effectLst>
                  <a:latin typeface="Calibri"/>
                </a:rPr>
                <a:t>Imminent</a:t>
              </a:r>
            </a:p>
          </p:txBody>
        </p:sp>
        <p:sp>
          <p:nvSpPr>
            <p:cNvPr id="109" name="Rounded Rectangle 108"/>
            <p:cNvSpPr/>
            <p:nvPr/>
          </p:nvSpPr>
          <p:spPr>
            <a:xfrm>
              <a:off x="6860903" y="586757"/>
              <a:ext cx="1097280" cy="381000"/>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lIns="68586" tIns="34294" rIns="68586" bIns="34294" rtlCol="0" anchor="ctr"/>
            <a:lstStyle/>
            <a:p>
              <a:pPr algn="ctr" defTabSz="685800"/>
              <a:r>
                <a:rPr lang="en-US" sz="750" kern="1200" dirty="0">
                  <a:solidFill>
                    <a:srgbClr val="FFFFFF"/>
                  </a:solidFill>
                  <a:effectLst>
                    <a:outerShdw blurRad="38100" dist="38100" dir="2700000" algn="tl">
                      <a:srgbClr val="000000">
                        <a:alpha val="43137"/>
                      </a:srgbClr>
                    </a:outerShdw>
                  </a:effectLst>
                  <a:latin typeface="Calibri"/>
                </a:rPr>
                <a:t>ERP</a:t>
              </a:r>
            </a:p>
            <a:p>
              <a:pPr algn="ctr" defTabSz="685800"/>
              <a:r>
                <a:rPr lang="en-US" sz="750" kern="1200" dirty="0">
                  <a:solidFill>
                    <a:srgbClr val="FFFFFF"/>
                  </a:solidFill>
                  <a:effectLst>
                    <a:outerShdw blurRad="38100" dist="38100" dir="2700000" algn="tl">
                      <a:srgbClr val="000000">
                        <a:alpha val="43137"/>
                      </a:srgbClr>
                    </a:outerShdw>
                  </a:effectLst>
                  <a:latin typeface="Calibri"/>
                </a:rPr>
                <a:t>Roadmap</a:t>
              </a:r>
            </a:p>
          </p:txBody>
        </p:sp>
        <p:sp>
          <p:nvSpPr>
            <p:cNvPr id="110" name="Rounded Rectangle 109"/>
            <p:cNvSpPr/>
            <p:nvPr/>
          </p:nvSpPr>
          <p:spPr>
            <a:xfrm>
              <a:off x="8005483" y="584851"/>
              <a:ext cx="1097280" cy="38100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8586" tIns="34294" rIns="68586" bIns="34294" rtlCol="0" anchor="ctr"/>
            <a:lstStyle/>
            <a:p>
              <a:pPr algn="ctr" defTabSz="685800"/>
              <a:r>
                <a:rPr lang="en-US" sz="650" kern="1200" dirty="0">
                  <a:solidFill>
                    <a:srgbClr val="FFFFFF"/>
                  </a:solidFill>
                  <a:effectLst>
                    <a:outerShdw blurRad="38100" dist="38100" dir="2700000" algn="tl">
                      <a:srgbClr val="000000">
                        <a:alpha val="43137"/>
                      </a:srgbClr>
                    </a:outerShdw>
                  </a:effectLst>
                  <a:latin typeface="Calibri"/>
                </a:rPr>
                <a:t>Reporting &amp; Analytics</a:t>
              </a:r>
            </a:p>
          </p:txBody>
        </p:sp>
      </p:grpSp>
      <p:sp>
        <p:nvSpPr>
          <p:cNvPr id="2" name="Title 1"/>
          <p:cNvSpPr>
            <a:spLocks noGrp="1"/>
          </p:cNvSpPr>
          <p:nvPr>
            <p:ph type="title" idx="4294967295"/>
          </p:nvPr>
        </p:nvSpPr>
        <p:spPr>
          <a:xfrm>
            <a:off x="0" y="-342900"/>
            <a:ext cx="7886700" cy="171450"/>
          </a:xfrm>
        </p:spPr>
        <p:txBody>
          <a:bodyPr>
            <a:normAutofit fontScale="90000"/>
          </a:bodyPr>
          <a:lstStyle/>
          <a:p>
            <a:r>
              <a:rPr lang="en-US" sz="1050" dirty="0"/>
              <a:t>[FA][A] LSU A&amp;M Enterprise Systems Inventory</a:t>
            </a:r>
          </a:p>
        </p:txBody>
      </p:sp>
    </p:spTree>
    <p:extLst>
      <p:ext uri="{BB962C8B-B14F-4D97-AF65-F5344CB8AC3E}">
        <p14:creationId xmlns:p14="http://schemas.microsoft.com/office/powerpoint/2010/main" val="104441542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0"/>
            <a:ext cx="9144000" cy="693347"/>
          </a:xfrm>
          <a:prstGeom prst="rect">
            <a:avLst/>
          </a:prstGeom>
          <a:solidFill>
            <a:srgbClr val="3F244E"/>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kern="1200" dirty="0">
                <a:solidFill>
                  <a:prstClr val="white"/>
                </a:solidFill>
                <a:latin typeface="Calibri Light"/>
              </a:rPr>
              <a:t>Current LSU Student Information Systems</a:t>
            </a:r>
            <a:endParaRPr lang="en-US" sz="1350" kern="1200" dirty="0">
              <a:solidFill>
                <a:srgbClr val="FFFFFF"/>
              </a:solidFill>
              <a:latin typeface="Calibri Light"/>
            </a:endParaRPr>
          </a:p>
        </p:txBody>
      </p:sp>
      <p:graphicFrame>
        <p:nvGraphicFramePr>
          <p:cNvPr id="2" name="Table 1"/>
          <p:cNvGraphicFramePr>
            <a:graphicFrameLocks noGrp="1"/>
          </p:cNvGraphicFramePr>
          <p:nvPr>
            <p:extLst/>
          </p:nvPr>
        </p:nvGraphicFramePr>
        <p:xfrm>
          <a:off x="494546" y="1059582"/>
          <a:ext cx="8154909" cy="2617470"/>
        </p:xfrm>
        <a:graphic>
          <a:graphicData uri="http://schemas.openxmlformats.org/drawingml/2006/table">
            <a:tbl>
              <a:tblPr firstRow="1" bandRow="1">
                <a:tableStyleId>{EB344D84-9AFB-497E-A393-DC336BA19D2E}</a:tableStyleId>
              </a:tblPr>
              <a:tblGrid>
                <a:gridCol w="1439101">
                  <a:extLst>
                    <a:ext uri="{9D8B030D-6E8A-4147-A177-3AD203B41FA5}">
                      <a16:colId xmlns:a16="http://schemas.microsoft.com/office/drawing/2014/main" val="20000"/>
                    </a:ext>
                  </a:extLst>
                </a:gridCol>
                <a:gridCol w="2989391">
                  <a:extLst>
                    <a:ext uri="{9D8B030D-6E8A-4147-A177-3AD203B41FA5}">
                      <a16:colId xmlns:a16="http://schemas.microsoft.com/office/drawing/2014/main" val="20001"/>
                    </a:ext>
                  </a:extLst>
                </a:gridCol>
                <a:gridCol w="1107125">
                  <a:extLst>
                    <a:ext uri="{9D8B030D-6E8A-4147-A177-3AD203B41FA5}">
                      <a16:colId xmlns:a16="http://schemas.microsoft.com/office/drawing/2014/main" val="20002"/>
                    </a:ext>
                  </a:extLst>
                </a:gridCol>
                <a:gridCol w="1377153">
                  <a:extLst>
                    <a:ext uri="{9D8B030D-6E8A-4147-A177-3AD203B41FA5}">
                      <a16:colId xmlns:a16="http://schemas.microsoft.com/office/drawing/2014/main" val="20003"/>
                    </a:ext>
                  </a:extLst>
                </a:gridCol>
                <a:gridCol w="1242139">
                  <a:extLst>
                    <a:ext uri="{9D8B030D-6E8A-4147-A177-3AD203B41FA5}">
                      <a16:colId xmlns:a16="http://schemas.microsoft.com/office/drawing/2014/main" val="20004"/>
                    </a:ext>
                  </a:extLst>
                </a:gridCol>
              </a:tblGrid>
              <a:tr h="278130">
                <a:tc>
                  <a:txBody>
                    <a:bodyPr/>
                    <a:lstStyle/>
                    <a:p>
                      <a:r>
                        <a:rPr lang="en-US" sz="1100" dirty="0"/>
                        <a:t>INSTITUTION</a:t>
                      </a:r>
                      <a:endParaRPr lang="en-US" sz="1100" dirty="0">
                        <a:latin typeface="+mn-lt"/>
                      </a:endParaRPr>
                    </a:p>
                  </a:txBody>
                  <a:tcPr marL="68580" marR="68580" marT="34290" marB="34290">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F244E">
                        <a:alpha val="80000"/>
                      </a:srgbClr>
                    </a:solidFill>
                  </a:tcPr>
                </a:tc>
                <a:tc>
                  <a:txBody>
                    <a:bodyPr/>
                    <a:lstStyle/>
                    <a:p>
                      <a:r>
                        <a:rPr lang="en-US" sz="1100" dirty="0"/>
                        <a:t>RECRUITING</a:t>
                      </a:r>
                      <a:endParaRPr lang="en-US" sz="1100" dirty="0">
                        <a:latin typeface="+mn-lt"/>
                      </a:endParaRPr>
                    </a:p>
                  </a:txBody>
                  <a:tcPr marL="68580" marR="68580" marT="34290" marB="3429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F244E">
                        <a:alpha val="80000"/>
                      </a:srgbClr>
                    </a:solidFill>
                  </a:tcPr>
                </a:tc>
                <a:tc>
                  <a:txBody>
                    <a:bodyPr/>
                    <a:lstStyle/>
                    <a:p>
                      <a:r>
                        <a:rPr lang="en-US" sz="1100" dirty="0"/>
                        <a:t>ADMISSIONS</a:t>
                      </a:r>
                      <a:endParaRPr lang="en-US" sz="1100" dirty="0">
                        <a:latin typeface="+mn-lt"/>
                      </a:endParaRPr>
                    </a:p>
                  </a:txBody>
                  <a:tcPr marL="68580" marR="68580" marT="34290" marB="3429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F244E">
                        <a:alpha val="80000"/>
                      </a:srgbClr>
                    </a:solidFill>
                  </a:tcPr>
                </a:tc>
                <a:tc>
                  <a:txBody>
                    <a:bodyPr/>
                    <a:lstStyle/>
                    <a:p>
                      <a:r>
                        <a:rPr lang="en-US" sz="1100" dirty="0"/>
                        <a:t>FINANCIAL AID</a:t>
                      </a:r>
                      <a:endParaRPr lang="en-US" sz="1100" dirty="0">
                        <a:latin typeface="+mn-lt"/>
                      </a:endParaRPr>
                    </a:p>
                  </a:txBody>
                  <a:tcPr marL="68580" marR="68580" marT="34290" marB="3429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F244E">
                        <a:alpha val="80000"/>
                      </a:srgbClr>
                    </a:solidFill>
                  </a:tcPr>
                </a:tc>
                <a:tc>
                  <a:txBody>
                    <a:bodyPr/>
                    <a:lstStyle/>
                    <a:p>
                      <a:r>
                        <a:rPr lang="en-US" sz="1100" dirty="0"/>
                        <a:t>STUDENT RECORDS</a:t>
                      </a:r>
                      <a:endParaRPr lang="en-US" sz="1100" dirty="0">
                        <a:latin typeface="+mn-lt"/>
                      </a:endParaRPr>
                    </a:p>
                  </a:txBody>
                  <a:tcPr marL="68580" marR="68580" marT="34290" marB="34290">
                    <a:lnL w="952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F244E">
                        <a:alpha val="80000"/>
                      </a:srgbClr>
                    </a:solidFill>
                  </a:tcPr>
                </a:tc>
                <a:extLst>
                  <a:ext uri="{0D108BD9-81ED-4DB2-BD59-A6C34878D82A}">
                    <a16:rowId xmlns:a16="http://schemas.microsoft.com/office/drawing/2014/main" val="10000"/>
                  </a:ext>
                </a:extLst>
              </a:tr>
              <a:tr h="278130">
                <a:tc>
                  <a:txBody>
                    <a:bodyPr/>
                    <a:lstStyle/>
                    <a:p>
                      <a:r>
                        <a:rPr lang="en-US" sz="1100" dirty="0"/>
                        <a:t> LSU A&amp;M</a:t>
                      </a:r>
                      <a:endParaRPr lang="en-US" sz="1100" baseline="30000" dirty="0">
                        <a:latin typeface="+mn-lt"/>
                      </a:endParaRPr>
                    </a:p>
                  </a:txBody>
                  <a:tcPr marL="68580" marR="68580" marT="34290" marB="34290">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100" dirty="0"/>
                        <a:t>Hobsons </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100" dirty="0"/>
                        <a:t>Mainframe</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100" dirty="0"/>
                        <a:t>Mainframe</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100" dirty="0"/>
                        <a:t>Mainframe</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78130">
                <a:tc>
                  <a:txBody>
                    <a:bodyPr/>
                    <a:lstStyle/>
                    <a:p>
                      <a:r>
                        <a:rPr lang="en-US" sz="1100" dirty="0"/>
                        <a:t>LSU-A</a:t>
                      </a:r>
                      <a:r>
                        <a:rPr lang="en-US" sz="1100" baseline="30000" dirty="0"/>
                        <a:t> </a:t>
                      </a:r>
                      <a:endParaRPr lang="en-US" sz="1100" baseline="30000" dirty="0">
                        <a:latin typeface="+mn-lt"/>
                      </a:endParaRPr>
                    </a:p>
                  </a:txBody>
                  <a:tcPr marL="68580" marR="68580" marT="34290" marB="34290">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lang="en-US" sz="1100" dirty="0"/>
                        <a:t>Hobsons Radius</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lang="en-US" sz="1100" dirty="0"/>
                        <a:t>PowerCampus</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lang="en-US" sz="1100" dirty="0"/>
                        <a:t>PowerFAIDS</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lang="en-US" sz="1100" dirty="0"/>
                        <a:t>PowerCampus</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8130">
                <a:tc>
                  <a:txBody>
                    <a:bodyPr/>
                    <a:lstStyle/>
                    <a:p>
                      <a:r>
                        <a:rPr lang="en-US" sz="1100" dirty="0"/>
                        <a:t>LSU-E</a:t>
                      </a:r>
                      <a:r>
                        <a:rPr lang="en-US" sz="1100" baseline="30000" dirty="0"/>
                        <a:t> </a:t>
                      </a:r>
                      <a:endParaRPr lang="en-US" sz="1100" dirty="0">
                        <a:latin typeface="+mn-lt"/>
                      </a:endParaRPr>
                    </a:p>
                  </a:txBody>
                  <a:tcPr marL="68580" marR="68580" marT="34290" marB="34290">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lang="en-US" sz="1100" dirty="0"/>
                        <a:t>Hobsons Radius</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lang="en-US" sz="1100" dirty="0"/>
                        <a:t>Jenzabar</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lang="en-US" sz="1100" dirty="0"/>
                        <a:t>Jenzabar</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lang="en-US" sz="1100" dirty="0"/>
                        <a:t>Jenzabar</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8130">
                <a:tc>
                  <a:txBody>
                    <a:bodyPr/>
                    <a:lstStyle/>
                    <a:p>
                      <a:r>
                        <a:rPr lang="en-US" sz="1100" dirty="0"/>
                        <a:t>LSU-S</a:t>
                      </a:r>
                      <a:r>
                        <a:rPr lang="en-US" sz="1100" baseline="30000" dirty="0"/>
                        <a:t> </a:t>
                      </a:r>
                      <a:endParaRPr lang="en-US" sz="1100" baseline="30000" dirty="0">
                        <a:latin typeface="+mn-lt"/>
                      </a:endParaRPr>
                    </a:p>
                  </a:txBody>
                  <a:tcPr marL="68580" marR="68580" marT="34290" marB="34290">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lang="en-US" sz="1100" dirty="0"/>
                        <a:t>Hobsons Connect</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lang="en-US" sz="1100" dirty="0"/>
                        <a:t>Integro</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lang="en-US" sz="1100" dirty="0"/>
                        <a:t>Financier by Wolffpack</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lang="en-US" sz="1100" dirty="0"/>
                        <a:t>Integro</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8130">
                <a:tc>
                  <a:txBody>
                    <a:bodyPr/>
                    <a:lstStyle/>
                    <a:p>
                      <a:r>
                        <a:rPr lang="en-US" sz="1100" dirty="0"/>
                        <a:t>LSUHSC </a:t>
                      </a:r>
                      <a:r>
                        <a:rPr lang="mr-IN" sz="1100" dirty="0"/>
                        <a:t>–</a:t>
                      </a:r>
                      <a:r>
                        <a:rPr lang="en-US" sz="1100" dirty="0"/>
                        <a:t> New Orleans</a:t>
                      </a:r>
                      <a:endParaRPr lang="en-US" sz="1100" dirty="0">
                        <a:latin typeface="+mn-lt"/>
                      </a:endParaRPr>
                    </a:p>
                  </a:txBody>
                  <a:tcPr marL="68580" marR="68580" marT="34290" marB="34290">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lang="en-US" sz="1100" dirty="0"/>
                        <a:t>Profession Specific Application/Admission</a:t>
                      </a:r>
                      <a:r>
                        <a:rPr lang="en-US" sz="1100" baseline="0" dirty="0"/>
                        <a:t> Service*</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lang="en-US" sz="1100" dirty="0"/>
                        <a:t>PeopleSoft</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lang="en-US" sz="1100" dirty="0"/>
                        <a:t>PeopleSoft</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lang="en-US" sz="1100" dirty="0"/>
                        <a:t>PeopleSoft</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88620">
                <a:tc>
                  <a:txBody>
                    <a:bodyPr/>
                    <a:lstStyle/>
                    <a:p>
                      <a:r>
                        <a:rPr lang="en-US" sz="1100" dirty="0"/>
                        <a:t>LSUHSC</a:t>
                      </a:r>
                      <a:r>
                        <a:rPr lang="en-US" sz="1100" baseline="0" dirty="0"/>
                        <a:t> </a:t>
                      </a:r>
                      <a:r>
                        <a:rPr lang="mr-IN" sz="1100" dirty="0"/>
                        <a:t>–</a:t>
                      </a:r>
                      <a:r>
                        <a:rPr lang="en-US" sz="1100" dirty="0"/>
                        <a:t> </a:t>
                      </a:r>
                      <a:r>
                        <a:rPr lang="en-US" sz="1100" baseline="0" dirty="0"/>
                        <a:t>Shreveport</a:t>
                      </a:r>
                      <a:endParaRPr lang="en-US" sz="1100" dirty="0">
                        <a:latin typeface="+mn-lt"/>
                      </a:endParaRPr>
                    </a:p>
                  </a:txBody>
                  <a:tcPr marL="68580" marR="68580" marT="34290" marB="34290">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Profession Specific Application/Admission</a:t>
                      </a:r>
                      <a:r>
                        <a:rPr lang="en-US" sz="1100" baseline="0" dirty="0"/>
                        <a:t> Service*</a:t>
                      </a:r>
                      <a:endParaRPr lang="en-US" sz="1100" dirty="0"/>
                    </a:p>
                    <a:p>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PeopleSoft</a:t>
                      </a:r>
                    </a:p>
                    <a:p>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100" dirty="0"/>
                        <a:t>PeopleSoft</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100" dirty="0"/>
                        <a:t>PeopleSoft</a:t>
                      </a:r>
                      <a:endParaRPr lang="en-US" sz="1100" dirty="0">
                        <a:latin typeface="+mn-lt"/>
                      </a:endParaRPr>
                    </a:p>
                  </a:txBody>
                  <a:tcPr marL="68580" marR="68580" marT="34290" marB="34290">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TextBox 3"/>
          <p:cNvSpPr txBox="1"/>
          <p:nvPr/>
        </p:nvSpPr>
        <p:spPr>
          <a:xfrm>
            <a:off x="208016" y="3584181"/>
            <a:ext cx="8822518" cy="1454244"/>
          </a:xfrm>
          <a:prstGeom prst="rect">
            <a:avLst/>
          </a:prstGeom>
          <a:noFill/>
        </p:spPr>
        <p:txBody>
          <a:bodyPr wrap="square" rtlCol="0">
            <a:spAutoFit/>
          </a:bodyPr>
          <a:lstStyle/>
          <a:p>
            <a:pPr defTabSz="685800"/>
            <a:r>
              <a:rPr lang="en-US" sz="1050" kern="1200" baseline="30000" dirty="0">
                <a:latin typeface="Calibri Light"/>
                <a:ea typeface="+mn-ea"/>
                <a:cs typeface="+mn-cs"/>
              </a:rPr>
              <a:t>*</a:t>
            </a:r>
            <a:r>
              <a:rPr lang="en-US" sz="1050" kern="1200" dirty="0">
                <a:latin typeface="Calibri Light"/>
                <a:ea typeface="+mn-ea"/>
                <a:cs typeface="+mn-cs"/>
              </a:rPr>
              <a:t>The health science centers use some, if not all, of these services: </a:t>
            </a:r>
          </a:p>
          <a:p>
            <a:pPr defTabSz="685800"/>
            <a:endParaRPr lang="en-US" sz="975" kern="1200" dirty="0">
              <a:latin typeface="Calibri Light"/>
              <a:ea typeface="+mn-ea"/>
              <a:cs typeface="+mn-cs"/>
            </a:endParaRPr>
          </a:p>
          <a:p>
            <a:pPr marL="137160" lvl="1" defTabSz="685800"/>
            <a:r>
              <a:rPr lang="en-US" sz="975" kern="1200" dirty="0">
                <a:latin typeface="Calibri Light"/>
                <a:ea typeface="+mn-ea"/>
                <a:cs typeface="+mn-cs"/>
              </a:rPr>
              <a:t>Medicine </a:t>
            </a:r>
            <a:r>
              <a:rPr lang="mr-IN" sz="975" kern="1200" dirty="0">
                <a:latin typeface="Calibri Light"/>
                <a:ea typeface="+mn-ea"/>
                <a:cs typeface="Mangal" panose="02040503050203030202" pitchFamily="18" charset="0"/>
              </a:rPr>
              <a:t>–</a:t>
            </a:r>
            <a:r>
              <a:rPr lang="en-US" sz="975" kern="1200" dirty="0">
                <a:latin typeface="Calibri Light"/>
                <a:ea typeface="+mn-ea"/>
                <a:cs typeface="+mn-cs"/>
              </a:rPr>
              <a:t> AMCAS American Medical College Application Service  </a:t>
            </a:r>
          </a:p>
          <a:p>
            <a:pPr marL="137160" lvl="1" defTabSz="685800"/>
            <a:r>
              <a:rPr lang="en-US" sz="975" kern="1200" dirty="0">
                <a:latin typeface="Calibri Light"/>
                <a:ea typeface="+mn-ea"/>
                <a:cs typeface="+mn-cs"/>
              </a:rPr>
              <a:t>Dentistry, Dental Hygiene, Dental Laboratory Technology, Master of Science in Dentistry </a:t>
            </a:r>
            <a:r>
              <a:rPr lang="mr-IN" sz="975" kern="1200" dirty="0">
                <a:latin typeface="Calibri Light"/>
                <a:ea typeface="+mn-ea"/>
                <a:cs typeface="Mangal" panose="02040503050203030202" pitchFamily="18" charset="0"/>
              </a:rPr>
              <a:t>–</a:t>
            </a:r>
            <a:r>
              <a:rPr lang="en-US" sz="975" kern="1200" dirty="0">
                <a:latin typeface="Calibri Light"/>
                <a:ea typeface="+mn-ea"/>
                <a:cs typeface="+mn-cs"/>
              </a:rPr>
              <a:t> AADSAS Associated American Dental School Application Service</a:t>
            </a:r>
          </a:p>
          <a:p>
            <a:pPr marL="137160" lvl="1" defTabSz="685800"/>
            <a:r>
              <a:rPr lang="en-US" sz="975" kern="1200" dirty="0">
                <a:latin typeface="Calibri Light"/>
                <a:ea typeface="+mn-ea"/>
                <a:cs typeface="+mn-cs"/>
              </a:rPr>
              <a:t>Nursing (all undergraduate and graduate programs) </a:t>
            </a:r>
            <a:r>
              <a:rPr lang="mr-IN" sz="975" kern="1200" dirty="0">
                <a:latin typeface="Calibri Light"/>
                <a:ea typeface="+mn-ea"/>
                <a:cs typeface="Mangal" panose="02040503050203030202" pitchFamily="18" charset="0"/>
              </a:rPr>
              <a:t>–</a:t>
            </a:r>
            <a:r>
              <a:rPr lang="en-US" sz="975" kern="1200" dirty="0">
                <a:latin typeface="Calibri Light"/>
                <a:ea typeface="+mn-ea"/>
                <a:cs typeface="+mn-cs"/>
              </a:rPr>
              <a:t>  NCAS Nursing Centralized Application Service</a:t>
            </a:r>
          </a:p>
          <a:p>
            <a:pPr marL="137160" lvl="1" defTabSz="685800"/>
            <a:r>
              <a:rPr lang="en-US" sz="975" kern="1200" dirty="0">
                <a:latin typeface="Calibri Light"/>
                <a:ea typeface="+mn-ea"/>
                <a:cs typeface="+mn-cs"/>
              </a:rPr>
              <a:t>Public Health, Epidemiology, Biostatistics, Community an Behavioral Health </a:t>
            </a:r>
            <a:r>
              <a:rPr lang="mr-IN" sz="975" kern="1200" dirty="0">
                <a:latin typeface="Calibri Light"/>
                <a:ea typeface="+mn-ea"/>
                <a:cs typeface="Mangal" panose="02040503050203030202" pitchFamily="18" charset="0"/>
              </a:rPr>
              <a:t>–</a:t>
            </a:r>
            <a:r>
              <a:rPr lang="en-US" sz="975" kern="1200" dirty="0">
                <a:latin typeface="Calibri Light"/>
                <a:ea typeface="+mn-ea"/>
                <a:cs typeface="+mn-cs"/>
              </a:rPr>
              <a:t> SOPHAS Schools of Public Health Application Service</a:t>
            </a:r>
          </a:p>
          <a:p>
            <a:pPr marL="137160" lvl="1" defTabSz="685800"/>
            <a:r>
              <a:rPr lang="en-US" sz="975" kern="1200" dirty="0">
                <a:latin typeface="Calibri Light"/>
                <a:ea typeface="+mn-ea"/>
                <a:cs typeface="+mn-cs"/>
              </a:rPr>
              <a:t>Physical Therapy </a:t>
            </a:r>
            <a:r>
              <a:rPr lang="mr-IN" sz="975" kern="1200" dirty="0">
                <a:latin typeface="Calibri Light"/>
                <a:ea typeface="+mn-ea"/>
                <a:cs typeface="Mangal" panose="02040503050203030202" pitchFamily="18" charset="0"/>
              </a:rPr>
              <a:t>–</a:t>
            </a:r>
            <a:r>
              <a:rPr lang="en-US" sz="975" kern="1200" dirty="0">
                <a:latin typeface="Calibri Light"/>
                <a:ea typeface="+mn-ea"/>
                <a:cs typeface="+mn-cs"/>
              </a:rPr>
              <a:t> PTCAS Physical Therapy Centralized Application Service</a:t>
            </a:r>
          </a:p>
          <a:p>
            <a:pPr marL="137160" lvl="1" defTabSz="685800"/>
            <a:r>
              <a:rPr lang="en-US" sz="975" kern="1200" dirty="0">
                <a:latin typeface="Calibri Light"/>
                <a:ea typeface="+mn-ea"/>
                <a:cs typeface="+mn-cs"/>
              </a:rPr>
              <a:t>Occupational Therapy </a:t>
            </a:r>
            <a:r>
              <a:rPr lang="mr-IN" sz="975" kern="1200" dirty="0">
                <a:latin typeface="Calibri Light"/>
                <a:ea typeface="+mn-ea"/>
                <a:cs typeface="Mangal" panose="02040503050203030202" pitchFamily="18" charset="0"/>
              </a:rPr>
              <a:t>–</a:t>
            </a:r>
            <a:r>
              <a:rPr lang="en-US" sz="975" kern="1200" dirty="0">
                <a:latin typeface="Calibri Light"/>
                <a:ea typeface="+mn-ea"/>
                <a:cs typeface="+mn-cs"/>
              </a:rPr>
              <a:t> OTCAS Occupational Therapy Centralized Application Service</a:t>
            </a:r>
          </a:p>
          <a:p>
            <a:pPr marL="137160" lvl="1" defTabSz="685800"/>
            <a:r>
              <a:rPr lang="en-US" sz="975" kern="1200" dirty="0">
                <a:latin typeface="Calibri Light"/>
                <a:ea typeface="+mn-ea"/>
                <a:cs typeface="+mn-cs"/>
              </a:rPr>
              <a:t>Audiology, Speech Language Pathology </a:t>
            </a:r>
            <a:r>
              <a:rPr lang="mr-IN" sz="975" kern="1200" dirty="0">
                <a:latin typeface="Calibri Light"/>
                <a:ea typeface="+mn-ea"/>
                <a:cs typeface="Mangal" panose="02040503050203030202" pitchFamily="18" charset="0"/>
              </a:rPr>
              <a:t>–</a:t>
            </a:r>
            <a:r>
              <a:rPr lang="en-US" sz="975" kern="1200" dirty="0">
                <a:latin typeface="Calibri Light"/>
                <a:ea typeface="+mn-ea"/>
                <a:cs typeface="+mn-cs"/>
              </a:rPr>
              <a:t> CSDCAS Communication Sciences and Disorders Centralized Application Service</a:t>
            </a:r>
          </a:p>
        </p:txBody>
      </p:sp>
      <p:sp>
        <p:nvSpPr>
          <p:cNvPr id="3" name="Title 2"/>
          <p:cNvSpPr>
            <a:spLocks noGrp="1"/>
          </p:cNvSpPr>
          <p:nvPr>
            <p:ph type="title" idx="4294967295"/>
          </p:nvPr>
        </p:nvSpPr>
        <p:spPr>
          <a:xfrm>
            <a:off x="0" y="-342900"/>
            <a:ext cx="7886700" cy="171450"/>
          </a:xfrm>
        </p:spPr>
        <p:txBody>
          <a:bodyPr>
            <a:noAutofit/>
          </a:bodyPr>
          <a:lstStyle/>
          <a:p>
            <a:r>
              <a:rPr lang="en-US" sz="1050" dirty="0"/>
              <a:t>[FA][A] Current LSU Student Information Systems</a:t>
            </a:r>
          </a:p>
        </p:txBody>
      </p:sp>
      <p:sp>
        <p:nvSpPr>
          <p:cNvPr id="7" name="Oval 6" descr="stick person with a board "/>
          <p:cNvSpPr/>
          <p:nvPr/>
        </p:nvSpPr>
        <p:spPr>
          <a:xfrm>
            <a:off x="208015" y="185457"/>
            <a:ext cx="717959" cy="717959"/>
          </a:xfrm>
          <a:prstGeom prst="ellipse">
            <a:avLst/>
          </a:prstGeom>
          <a:solidFill>
            <a:schemeClr val="accent3"/>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d-ID" sz="1350" kern="1200">
              <a:solidFill>
                <a:srgbClr val="FFFFFF"/>
              </a:solidFill>
              <a:latin typeface="Calibri"/>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53" y="338696"/>
            <a:ext cx="411480" cy="411480"/>
          </a:xfrm>
          <a:prstGeom prst="rect">
            <a:avLst/>
          </a:prstGeom>
        </p:spPr>
      </p:pic>
    </p:spTree>
    <p:extLst>
      <p:ext uri="{BB962C8B-B14F-4D97-AF65-F5344CB8AC3E}">
        <p14:creationId xmlns:p14="http://schemas.microsoft.com/office/powerpoint/2010/main" val="2807664095"/>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F244E"/>
        </a:solidFill>
        <a:effectLst/>
      </p:bgPr>
    </p:bg>
    <p:spTree>
      <p:nvGrpSpPr>
        <p:cNvPr id="1" name=""/>
        <p:cNvGrpSpPr/>
        <p:nvPr/>
      </p:nvGrpSpPr>
      <p:grpSpPr>
        <a:xfrm>
          <a:off x="0" y="0"/>
          <a:ext cx="0" cy="0"/>
          <a:chOff x="0" y="0"/>
          <a:chExt cx="0" cy="0"/>
        </a:xfrm>
      </p:grpSpPr>
      <p:sp>
        <p:nvSpPr>
          <p:cNvPr id="15" name="Rectangle 14">
            <a:extLst>
              <a:ext uri="{C183D7F6-B498-43B3-948B-1728B52AA6E4}">
                <adec:decorative xmlns:adec="http://schemas.microsoft.com/office/drawing/2017/decorative" val="1"/>
              </a:ext>
            </a:extLst>
          </p:cNvPr>
          <p:cNvSpPr/>
          <p:nvPr/>
        </p:nvSpPr>
        <p:spPr>
          <a:xfrm>
            <a:off x="1203592" y="1673348"/>
            <a:ext cx="7940408" cy="300082"/>
          </a:xfrm>
          <a:prstGeom prst="rect">
            <a:avLst/>
          </a:prstGeom>
        </p:spPr>
        <p:txBody>
          <a:bodyPr wrap="square">
            <a:spAutoFit/>
          </a:bodyPr>
          <a:lstStyle/>
          <a:p>
            <a:pPr algn="just" defTabSz="685800"/>
            <a:endParaRPr lang="en-US" sz="1350" kern="1200" dirty="0">
              <a:solidFill>
                <a:srgbClr val="FFFFFF"/>
              </a:solidFill>
              <a:latin typeface="Calibri"/>
              <a:ea typeface="+mn-ea"/>
              <a:cs typeface="+mn-cs"/>
            </a:endParaRPr>
          </a:p>
        </p:txBody>
      </p:sp>
      <p:sp>
        <p:nvSpPr>
          <p:cNvPr id="2" name="Title 1"/>
          <p:cNvSpPr>
            <a:spLocks noGrp="1"/>
          </p:cNvSpPr>
          <p:nvPr>
            <p:ph type="title" idx="4294967295"/>
          </p:nvPr>
        </p:nvSpPr>
        <p:spPr>
          <a:xfrm>
            <a:off x="0" y="-342900"/>
            <a:ext cx="7886700" cy="171450"/>
          </a:xfrm>
        </p:spPr>
        <p:txBody>
          <a:bodyPr>
            <a:normAutofit fontScale="90000"/>
          </a:bodyPr>
          <a:lstStyle/>
          <a:p>
            <a:r>
              <a:rPr lang="en-US" sz="1050" dirty="0"/>
              <a:t>[FA][A] The Thin Thread</a:t>
            </a:r>
          </a:p>
        </p:txBody>
      </p:sp>
      <p:sp>
        <p:nvSpPr>
          <p:cNvPr id="97" name="TextBox 96"/>
          <p:cNvSpPr txBox="1"/>
          <p:nvPr/>
        </p:nvSpPr>
        <p:spPr>
          <a:xfrm>
            <a:off x="2351265" y="3620269"/>
            <a:ext cx="1328107" cy="1131079"/>
          </a:xfrm>
          <a:prstGeom prst="rect">
            <a:avLst/>
          </a:prstGeom>
          <a:noFill/>
        </p:spPr>
        <p:txBody>
          <a:bodyPr wrap="square" rtlCol="0">
            <a:spAutoFit/>
          </a:bodyPr>
          <a:lstStyle/>
          <a:p>
            <a:pPr defTabSz="685800">
              <a:lnSpc>
                <a:spcPct val="150000"/>
              </a:lnSpc>
            </a:pPr>
            <a:r>
              <a:rPr lang="en-US" sz="900" b="1" kern="1200" dirty="0">
                <a:solidFill>
                  <a:srgbClr val="FFFFFF"/>
                </a:solidFill>
                <a:latin typeface="Calibri"/>
                <a:ea typeface="+mn-ea"/>
                <a:cs typeface="+mn-cs"/>
              </a:rPr>
              <a:t>EUNICE</a:t>
            </a:r>
          </a:p>
          <a:p>
            <a:pPr defTabSz="685800">
              <a:lnSpc>
                <a:spcPct val="150000"/>
              </a:lnSpc>
            </a:pPr>
            <a:r>
              <a:rPr lang="en-US" sz="900" b="1" kern="1200" dirty="0">
                <a:solidFill>
                  <a:srgbClr val="FFFFFF"/>
                </a:solidFill>
                <a:latin typeface="Calibri"/>
                <a:ea typeface="+mn-ea"/>
                <a:cs typeface="+mn-cs"/>
              </a:rPr>
              <a:t>ALEXANDRIA</a:t>
            </a:r>
          </a:p>
          <a:p>
            <a:pPr defTabSz="685800">
              <a:lnSpc>
                <a:spcPct val="150000"/>
              </a:lnSpc>
            </a:pPr>
            <a:r>
              <a:rPr lang="en-US" sz="900" b="1" kern="1200" dirty="0">
                <a:solidFill>
                  <a:srgbClr val="FFFFFF"/>
                </a:solidFill>
                <a:latin typeface="Calibri"/>
                <a:ea typeface="+mn-ea"/>
                <a:cs typeface="+mn-cs"/>
              </a:rPr>
              <a:t>SHREVEPORT</a:t>
            </a:r>
          </a:p>
          <a:p>
            <a:pPr defTabSz="685800">
              <a:lnSpc>
                <a:spcPct val="150000"/>
              </a:lnSpc>
            </a:pPr>
            <a:r>
              <a:rPr lang="en-US" sz="900" b="1" kern="1200" dirty="0">
                <a:solidFill>
                  <a:srgbClr val="FFFFFF"/>
                </a:solidFill>
                <a:latin typeface="Calibri"/>
                <a:ea typeface="+mn-ea"/>
                <a:cs typeface="+mn-cs"/>
              </a:rPr>
              <a:t>HEALTH SCIENCE CTRS</a:t>
            </a:r>
          </a:p>
          <a:p>
            <a:pPr defTabSz="685800">
              <a:lnSpc>
                <a:spcPct val="150000"/>
              </a:lnSpc>
            </a:pPr>
            <a:r>
              <a:rPr lang="en-US" sz="900" b="1" kern="1200" dirty="0">
                <a:solidFill>
                  <a:srgbClr val="FFFFFF"/>
                </a:solidFill>
                <a:latin typeface="Calibri"/>
                <a:ea typeface="+mn-ea"/>
                <a:cs typeface="+mn-cs"/>
              </a:rPr>
              <a:t>BR &amp; AG</a:t>
            </a:r>
          </a:p>
        </p:txBody>
      </p:sp>
      <p:grpSp>
        <p:nvGrpSpPr>
          <p:cNvPr id="107" name="Group 106">
            <a:extLst>
              <a:ext uri="{C183D7F6-B498-43B3-948B-1728B52AA6E4}">
                <adec:decorative xmlns:adec="http://schemas.microsoft.com/office/drawing/2017/decorative" val="1"/>
              </a:ext>
            </a:extLst>
          </p:cNvPr>
          <p:cNvGrpSpPr/>
          <p:nvPr/>
        </p:nvGrpSpPr>
        <p:grpSpPr>
          <a:xfrm>
            <a:off x="3321880" y="135273"/>
            <a:ext cx="5590069" cy="4728086"/>
            <a:chOff x="3866251" y="180364"/>
            <a:chExt cx="8016347" cy="6304114"/>
          </a:xfrm>
        </p:grpSpPr>
        <p:sp>
          <p:nvSpPr>
            <p:cNvPr id="13" name="TextBox 12"/>
            <p:cNvSpPr txBox="1"/>
            <p:nvPr/>
          </p:nvSpPr>
          <p:spPr>
            <a:xfrm>
              <a:off x="5043352" y="180364"/>
              <a:ext cx="5197956" cy="861775"/>
            </a:xfrm>
            <a:prstGeom prst="rect">
              <a:avLst/>
            </a:prstGeom>
            <a:noFill/>
          </p:spPr>
          <p:txBody>
            <a:bodyPr wrap="none" rtlCol="0">
              <a:spAutoFit/>
            </a:bodyPr>
            <a:lstStyle/>
            <a:p>
              <a:pPr algn="ctr" defTabSz="685800"/>
              <a:r>
                <a:rPr lang="en-US" sz="3600" kern="1200" dirty="0">
                  <a:solidFill>
                    <a:srgbClr val="FFFFFF"/>
                  </a:solidFill>
                  <a:latin typeface="Calibri"/>
                  <a:ea typeface="+mn-ea"/>
                  <a:cs typeface="+mn-cs"/>
                </a:rPr>
                <a:t>The “Thin Thread”</a:t>
              </a:r>
            </a:p>
          </p:txBody>
        </p:sp>
        <p:grpSp>
          <p:nvGrpSpPr>
            <p:cNvPr id="72" name="Group 71"/>
            <p:cNvGrpSpPr/>
            <p:nvPr/>
          </p:nvGrpSpPr>
          <p:grpSpPr>
            <a:xfrm>
              <a:off x="3866251" y="2522173"/>
              <a:ext cx="7764451" cy="1236447"/>
              <a:chOff x="1388793" y="4002040"/>
              <a:chExt cx="7764451" cy="1054894"/>
            </a:xfrm>
          </p:grpSpPr>
          <p:sp>
            <p:nvSpPr>
              <p:cNvPr id="73" name="Rectangle 72"/>
              <p:cNvSpPr/>
              <p:nvPr/>
            </p:nvSpPr>
            <p:spPr>
              <a:xfrm rot="1540653">
                <a:off x="1388793" y="4010099"/>
                <a:ext cx="806743" cy="104683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a:r>
                  <a:rPr lang="en-US" sz="900" kern="1200" dirty="0">
                    <a:solidFill>
                      <a:srgbClr val="FFFFFF"/>
                    </a:solidFill>
                    <a:effectLst>
                      <a:outerShdw blurRad="50800" dist="38100" dir="2700000" algn="tl" rotWithShape="0">
                        <a:prstClr val="black">
                          <a:alpha val="40000"/>
                        </a:prstClr>
                      </a:outerShdw>
                    </a:effectLst>
                    <a:latin typeface="Arial" charset="0"/>
                    <a:ea typeface="Arial" charset="0"/>
                    <a:cs typeface="Arial" charset="0"/>
                  </a:rPr>
                  <a:t>ACADEMIC</a:t>
                </a:r>
              </a:p>
              <a:p>
                <a:pPr algn="ctr" defTabSz="685800"/>
                <a:r>
                  <a:rPr lang="en-US" sz="900" kern="1200" dirty="0">
                    <a:solidFill>
                      <a:srgbClr val="FFFFFF"/>
                    </a:solidFill>
                    <a:effectLst>
                      <a:outerShdw blurRad="50800" dist="38100" dir="2700000" algn="tl" rotWithShape="0">
                        <a:prstClr val="black">
                          <a:alpha val="40000"/>
                        </a:prstClr>
                      </a:outerShdw>
                    </a:effectLst>
                    <a:latin typeface="Arial" charset="0"/>
                    <a:ea typeface="Arial" charset="0"/>
                    <a:cs typeface="Arial" charset="0"/>
                  </a:rPr>
                  <a:t>FOUNDATION</a:t>
                </a:r>
              </a:p>
            </p:txBody>
          </p:sp>
          <p:sp>
            <p:nvSpPr>
              <p:cNvPr id="74" name="Rectangle 73"/>
              <p:cNvSpPr/>
              <p:nvPr/>
            </p:nvSpPr>
            <p:spPr>
              <a:xfrm rot="1540653">
                <a:off x="2534487" y="4010099"/>
                <a:ext cx="806743" cy="104683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a:r>
                  <a:rPr lang="en-US" sz="900" kern="1200" dirty="0">
                    <a:solidFill>
                      <a:srgbClr val="FFFFFF"/>
                    </a:solidFill>
                    <a:effectLst>
                      <a:outerShdw blurRad="50800" dist="38100" dir="2700000" algn="tl" rotWithShape="0">
                        <a:prstClr val="black">
                          <a:alpha val="40000"/>
                        </a:prstClr>
                      </a:outerShdw>
                    </a:effectLst>
                    <a:latin typeface="Arial" charset="0"/>
                    <a:ea typeface="Arial" charset="0"/>
                    <a:cs typeface="Arial" charset="0"/>
                  </a:rPr>
                  <a:t>RECRUITING</a:t>
                </a:r>
              </a:p>
            </p:txBody>
          </p:sp>
          <p:sp>
            <p:nvSpPr>
              <p:cNvPr id="75" name="Rectangle 74"/>
              <p:cNvSpPr/>
              <p:nvPr/>
            </p:nvSpPr>
            <p:spPr>
              <a:xfrm rot="1540653">
                <a:off x="3680182" y="4007703"/>
                <a:ext cx="806743" cy="104683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a:r>
                  <a:rPr lang="en-US" sz="900" kern="1200" dirty="0">
                    <a:solidFill>
                      <a:srgbClr val="FFFFFF"/>
                    </a:solidFill>
                    <a:effectLst>
                      <a:outerShdw blurRad="50800" dist="38100" dir="2700000" algn="tl" rotWithShape="0">
                        <a:prstClr val="black">
                          <a:alpha val="40000"/>
                        </a:prstClr>
                      </a:outerShdw>
                    </a:effectLst>
                    <a:latin typeface="Arial" charset="0"/>
                    <a:ea typeface="Arial" charset="0"/>
                    <a:cs typeface="Arial" charset="0"/>
                  </a:rPr>
                  <a:t>ADMISSIONS</a:t>
                </a:r>
              </a:p>
            </p:txBody>
          </p:sp>
          <p:sp>
            <p:nvSpPr>
              <p:cNvPr id="76" name="Rectangle 75"/>
              <p:cNvSpPr/>
              <p:nvPr/>
            </p:nvSpPr>
            <p:spPr>
              <a:xfrm rot="1540653">
                <a:off x="4817409" y="4010098"/>
                <a:ext cx="806743" cy="104683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a:r>
                  <a:rPr lang="en-US" sz="900" kern="1200" dirty="0">
                    <a:solidFill>
                      <a:srgbClr val="FFFFFF"/>
                    </a:solidFill>
                    <a:effectLst>
                      <a:outerShdw blurRad="50800" dist="38100" dir="2700000" algn="tl" rotWithShape="0">
                        <a:prstClr val="black">
                          <a:alpha val="40000"/>
                        </a:prstClr>
                      </a:outerShdw>
                    </a:effectLst>
                    <a:latin typeface="Arial" charset="0"/>
                    <a:ea typeface="Arial" charset="0"/>
                    <a:cs typeface="Arial" charset="0"/>
                  </a:rPr>
                  <a:t>FINANCIAL</a:t>
                </a:r>
              </a:p>
              <a:p>
                <a:pPr algn="ctr" defTabSz="685800"/>
                <a:r>
                  <a:rPr lang="en-US" sz="900" kern="1200" dirty="0">
                    <a:solidFill>
                      <a:srgbClr val="FFFFFF"/>
                    </a:solidFill>
                    <a:effectLst>
                      <a:outerShdw blurRad="50800" dist="38100" dir="2700000" algn="tl" rotWithShape="0">
                        <a:prstClr val="black">
                          <a:alpha val="40000"/>
                        </a:prstClr>
                      </a:outerShdw>
                    </a:effectLst>
                    <a:latin typeface="Arial" charset="0"/>
                    <a:ea typeface="Arial" charset="0"/>
                    <a:cs typeface="Arial" charset="0"/>
                  </a:rPr>
                  <a:t>AID</a:t>
                </a:r>
              </a:p>
            </p:txBody>
          </p:sp>
          <p:sp>
            <p:nvSpPr>
              <p:cNvPr id="77" name="Rectangle 76"/>
              <p:cNvSpPr/>
              <p:nvPr/>
            </p:nvSpPr>
            <p:spPr>
              <a:xfrm rot="1540653">
                <a:off x="5996979" y="4002040"/>
                <a:ext cx="806743" cy="104683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a:r>
                  <a:rPr lang="en-US" sz="900" kern="1200" dirty="0">
                    <a:solidFill>
                      <a:srgbClr val="FFFFFF"/>
                    </a:solidFill>
                    <a:effectLst>
                      <a:outerShdw blurRad="50800" dist="38100" dir="2700000" algn="tl" rotWithShape="0">
                        <a:prstClr val="black">
                          <a:alpha val="40000"/>
                        </a:prstClr>
                      </a:outerShdw>
                    </a:effectLst>
                    <a:latin typeface="Arial" charset="0"/>
                    <a:ea typeface="Arial" charset="0"/>
                    <a:cs typeface="Arial" charset="0"/>
                  </a:rPr>
                  <a:t>STUDENT</a:t>
                </a:r>
              </a:p>
              <a:p>
                <a:pPr algn="ctr" defTabSz="685800"/>
                <a:r>
                  <a:rPr lang="en-US" sz="900" kern="1200" dirty="0">
                    <a:solidFill>
                      <a:srgbClr val="FFFFFF"/>
                    </a:solidFill>
                    <a:effectLst>
                      <a:outerShdw blurRad="50800" dist="38100" dir="2700000" algn="tl" rotWithShape="0">
                        <a:prstClr val="black">
                          <a:alpha val="40000"/>
                        </a:prstClr>
                      </a:outerShdw>
                    </a:effectLst>
                    <a:latin typeface="Arial" charset="0"/>
                    <a:ea typeface="Arial" charset="0"/>
                    <a:cs typeface="Arial" charset="0"/>
                  </a:rPr>
                  <a:t>FINANCIALS</a:t>
                </a:r>
              </a:p>
            </p:txBody>
          </p:sp>
          <p:sp>
            <p:nvSpPr>
              <p:cNvPr id="78" name="Rectangle 77"/>
              <p:cNvSpPr/>
              <p:nvPr/>
            </p:nvSpPr>
            <p:spPr>
              <a:xfrm rot="1540653">
                <a:off x="7166919" y="4010098"/>
                <a:ext cx="806743" cy="104683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a:r>
                  <a:rPr lang="en-US" sz="900" kern="1200" dirty="0">
                    <a:solidFill>
                      <a:srgbClr val="FFFFFF"/>
                    </a:solidFill>
                    <a:effectLst>
                      <a:outerShdw blurRad="50800" dist="38100" dir="2700000" algn="tl" rotWithShape="0">
                        <a:prstClr val="black">
                          <a:alpha val="40000"/>
                        </a:prstClr>
                      </a:outerShdw>
                    </a:effectLst>
                    <a:latin typeface="Arial" charset="0"/>
                    <a:ea typeface="Arial" charset="0"/>
                    <a:cs typeface="Arial" charset="0"/>
                  </a:rPr>
                  <a:t>ACADEMIC</a:t>
                </a:r>
              </a:p>
              <a:p>
                <a:pPr algn="ctr" defTabSz="685800"/>
                <a:r>
                  <a:rPr lang="en-US" sz="900" kern="1200" dirty="0">
                    <a:solidFill>
                      <a:srgbClr val="FFFFFF"/>
                    </a:solidFill>
                    <a:effectLst>
                      <a:outerShdw blurRad="50800" dist="38100" dir="2700000" algn="tl" rotWithShape="0">
                        <a:prstClr val="black">
                          <a:alpha val="40000"/>
                        </a:prstClr>
                      </a:outerShdw>
                    </a:effectLst>
                    <a:latin typeface="Arial" charset="0"/>
                    <a:ea typeface="Arial" charset="0"/>
                    <a:cs typeface="Arial" charset="0"/>
                  </a:rPr>
                  <a:t>ADVISING</a:t>
                </a:r>
              </a:p>
            </p:txBody>
          </p:sp>
          <p:sp>
            <p:nvSpPr>
              <p:cNvPr id="79" name="Rectangle 78"/>
              <p:cNvSpPr/>
              <p:nvPr/>
            </p:nvSpPr>
            <p:spPr>
              <a:xfrm rot="1540653">
                <a:off x="8346501" y="4007704"/>
                <a:ext cx="806743" cy="104683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a:r>
                  <a:rPr lang="en-US" sz="900" kern="1200" dirty="0">
                    <a:solidFill>
                      <a:srgbClr val="FFFFFF"/>
                    </a:solidFill>
                    <a:effectLst>
                      <a:outerShdw blurRad="50800" dist="38100" dir="2700000" algn="tl" rotWithShape="0">
                        <a:prstClr val="black">
                          <a:alpha val="40000"/>
                        </a:prstClr>
                      </a:outerShdw>
                    </a:effectLst>
                    <a:latin typeface="Arial" charset="0"/>
                    <a:ea typeface="Arial" charset="0"/>
                    <a:cs typeface="Arial" charset="0"/>
                  </a:rPr>
                  <a:t>STUDENT</a:t>
                </a:r>
              </a:p>
              <a:p>
                <a:pPr algn="ctr" defTabSz="685800"/>
                <a:r>
                  <a:rPr lang="en-US" sz="900" kern="1200" dirty="0">
                    <a:solidFill>
                      <a:srgbClr val="FFFFFF"/>
                    </a:solidFill>
                    <a:effectLst>
                      <a:outerShdw blurRad="50800" dist="38100" dir="2700000" algn="tl" rotWithShape="0">
                        <a:prstClr val="black">
                          <a:alpha val="40000"/>
                        </a:prstClr>
                      </a:outerShdw>
                    </a:effectLst>
                    <a:latin typeface="Arial" charset="0"/>
                    <a:ea typeface="Arial" charset="0"/>
                    <a:cs typeface="Arial" charset="0"/>
                  </a:rPr>
                  <a:t>RECORDS</a:t>
                </a:r>
              </a:p>
            </p:txBody>
          </p:sp>
        </p:grpSp>
        <p:grpSp>
          <p:nvGrpSpPr>
            <p:cNvPr id="5" name="Group 4"/>
            <p:cNvGrpSpPr/>
            <p:nvPr/>
          </p:nvGrpSpPr>
          <p:grpSpPr>
            <a:xfrm>
              <a:off x="5092205" y="1770147"/>
              <a:ext cx="6627201" cy="537625"/>
              <a:chOff x="4005006" y="2398857"/>
              <a:chExt cx="6627201" cy="537625"/>
            </a:xfrm>
          </p:grpSpPr>
          <p:grpSp>
            <p:nvGrpSpPr>
              <p:cNvPr id="84" name="Group 83"/>
              <p:cNvGrpSpPr/>
              <p:nvPr/>
            </p:nvGrpSpPr>
            <p:grpSpPr>
              <a:xfrm>
                <a:off x="4005006" y="2713320"/>
                <a:ext cx="6627201" cy="223162"/>
                <a:chOff x="2734143" y="3530679"/>
                <a:chExt cx="6627201" cy="223162"/>
              </a:xfrm>
            </p:grpSpPr>
            <p:cxnSp>
              <p:nvCxnSpPr>
                <p:cNvPr id="85" name="Straight Connector 84"/>
                <p:cNvCxnSpPr/>
                <p:nvPr/>
              </p:nvCxnSpPr>
              <p:spPr>
                <a:xfrm flipV="1">
                  <a:off x="2777533" y="3572646"/>
                  <a:ext cx="0" cy="18119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p:cNvCxnSpPr>
                <p:nvPr/>
              </p:nvCxnSpPr>
              <p:spPr>
                <a:xfrm flipV="1">
                  <a:off x="9361343" y="3530679"/>
                  <a:ext cx="1" cy="22316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734143" y="3572646"/>
                  <a:ext cx="662720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5640201" y="2398857"/>
                <a:ext cx="2981404" cy="400109"/>
              </a:xfrm>
              <a:prstGeom prst="rect">
                <a:avLst/>
              </a:prstGeom>
              <a:noFill/>
            </p:spPr>
            <p:txBody>
              <a:bodyPr wrap="square" rtlCol="0">
                <a:spAutoFit/>
              </a:bodyPr>
              <a:lstStyle/>
              <a:p>
                <a:pPr defTabSz="685800"/>
                <a:r>
                  <a:rPr lang="en-US" sz="1350" b="1" kern="1200" dirty="0">
                    <a:solidFill>
                      <a:srgbClr val="AD9749"/>
                    </a:solidFill>
                    <a:latin typeface="Calibri"/>
                    <a:ea typeface="+mn-ea"/>
                    <a:cs typeface="+mn-cs"/>
                  </a:rPr>
                  <a:t>CAMPUS ENGAGEMENT</a:t>
                </a:r>
              </a:p>
            </p:txBody>
          </p:sp>
        </p:grpSp>
        <p:grpSp>
          <p:nvGrpSpPr>
            <p:cNvPr id="4" name="Group 3"/>
            <p:cNvGrpSpPr/>
            <p:nvPr/>
          </p:nvGrpSpPr>
          <p:grpSpPr>
            <a:xfrm>
              <a:off x="3900555" y="1224006"/>
              <a:ext cx="7863840" cy="732392"/>
              <a:chOff x="2939968" y="1683900"/>
              <a:chExt cx="7863840" cy="732392"/>
            </a:xfrm>
          </p:grpSpPr>
          <p:grpSp>
            <p:nvGrpSpPr>
              <p:cNvPr id="80" name="Group 79"/>
              <p:cNvGrpSpPr/>
              <p:nvPr/>
            </p:nvGrpSpPr>
            <p:grpSpPr>
              <a:xfrm>
                <a:off x="2939968" y="2022312"/>
                <a:ext cx="7863840" cy="393980"/>
                <a:chOff x="1836066" y="3139244"/>
                <a:chExt cx="7863840" cy="393980"/>
              </a:xfrm>
            </p:grpSpPr>
            <p:cxnSp>
              <p:nvCxnSpPr>
                <p:cNvPr id="81" name="Straight Connector 80"/>
                <p:cNvCxnSpPr>
                  <a:cxnSpLocks/>
                </p:cNvCxnSpPr>
                <p:nvPr/>
              </p:nvCxnSpPr>
              <p:spPr>
                <a:xfrm flipH="1" flipV="1">
                  <a:off x="1871024" y="3139244"/>
                  <a:ext cx="4234" cy="39398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9660326" y="3143361"/>
                  <a:ext cx="0" cy="38786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1836066" y="3170164"/>
                  <a:ext cx="7863840" cy="537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5038396" y="1683900"/>
                <a:ext cx="3499603" cy="400109"/>
              </a:xfrm>
              <a:prstGeom prst="rect">
                <a:avLst/>
              </a:prstGeom>
              <a:noFill/>
            </p:spPr>
            <p:txBody>
              <a:bodyPr wrap="square" rtlCol="0">
                <a:spAutoFit/>
              </a:bodyPr>
              <a:lstStyle/>
              <a:p>
                <a:pPr defTabSz="685800"/>
                <a:r>
                  <a:rPr lang="en-US" sz="1350" b="1" kern="1200" dirty="0">
                    <a:solidFill>
                      <a:srgbClr val="AD9749"/>
                    </a:solidFill>
                    <a:latin typeface="Calibri"/>
                    <a:ea typeface="+mn-ea"/>
                    <a:cs typeface="+mn-cs"/>
                  </a:rPr>
                  <a:t>ROLL UP TO ADMINISTRATION</a:t>
                </a:r>
              </a:p>
            </p:txBody>
          </p:sp>
        </p:grpSp>
        <p:grpSp>
          <p:nvGrpSpPr>
            <p:cNvPr id="90" name="Group 89"/>
            <p:cNvGrpSpPr/>
            <p:nvPr/>
          </p:nvGrpSpPr>
          <p:grpSpPr>
            <a:xfrm>
              <a:off x="5078471" y="4115343"/>
              <a:ext cx="6804127" cy="825400"/>
              <a:chOff x="2677331" y="4174291"/>
              <a:chExt cx="5625040" cy="825400"/>
            </a:xfrm>
          </p:grpSpPr>
          <p:sp>
            <p:nvSpPr>
              <p:cNvPr id="91" name="TextBox 90"/>
              <p:cNvSpPr txBox="1"/>
              <p:nvPr/>
            </p:nvSpPr>
            <p:spPr>
              <a:xfrm>
                <a:off x="4396910" y="4174291"/>
                <a:ext cx="2377107" cy="430886"/>
              </a:xfrm>
              <a:prstGeom prst="rect">
                <a:avLst/>
              </a:prstGeom>
              <a:noFill/>
            </p:spPr>
            <p:txBody>
              <a:bodyPr wrap="none" rtlCol="0">
                <a:spAutoFit/>
              </a:bodyPr>
              <a:lstStyle/>
              <a:p>
                <a:pPr defTabSz="685800"/>
                <a:r>
                  <a:rPr lang="en-US" sz="1500" b="1" kern="1200" dirty="0">
                    <a:solidFill>
                      <a:srgbClr val="FFFFFF"/>
                    </a:solidFill>
                    <a:latin typeface="Calibri"/>
                    <a:ea typeface="+mn-ea"/>
                    <a:cs typeface="+mn-cs"/>
                  </a:rPr>
                  <a:t>*** </a:t>
                </a:r>
                <a:r>
                  <a:rPr lang="en-US" sz="1350" b="1" kern="1200" dirty="0">
                    <a:solidFill>
                      <a:srgbClr val="FFFFFF"/>
                    </a:solidFill>
                    <a:latin typeface="Calibri"/>
                    <a:ea typeface="+mn-ea"/>
                    <a:cs typeface="+mn-cs"/>
                  </a:rPr>
                  <a:t>REQUIREMENTS</a:t>
                </a:r>
                <a:r>
                  <a:rPr lang="en-US" sz="1500" b="1" kern="1200" dirty="0">
                    <a:solidFill>
                      <a:srgbClr val="FFFFFF"/>
                    </a:solidFill>
                    <a:latin typeface="Calibri"/>
                    <a:ea typeface="+mn-ea"/>
                    <a:cs typeface="+mn-cs"/>
                  </a:rPr>
                  <a:t> ***</a:t>
                </a:r>
              </a:p>
            </p:txBody>
          </p:sp>
          <p:grpSp>
            <p:nvGrpSpPr>
              <p:cNvPr id="92" name="Group 91"/>
              <p:cNvGrpSpPr/>
              <p:nvPr/>
            </p:nvGrpSpPr>
            <p:grpSpPr>
              <a:xfrm>
                <a:off x="2677331" y="4507248"/>
                <a:ext cx="5625040" cy="492443"/>
                <a:chOff x="2677331" y="4507248"/>
                <a:chExt cx="5625040" cy="492443"/>
              </a:xfrm>
            </p:grpSpPr>
            <p:sp>
              <p:nvSpPr>
                <p:cNvPr id="93" name="TextBox 92"/>
                <p:cNvSpPr txBox="1"/>
                <p:nvPr/>
              </p:nvSpPr>
              <p:spPr>
                <a:xfrm flipH="1">
                  <a:off x="2677331" y="4595565"/>
                  <a:ext cx="711165" cy="307776"/>
                </a:xfrm>
                <a:prstGeom prst="rect">
                  <a:avLst/>
                </a:prstGeom>
                <a:noFill/>
              </p:spPr>
              <p:txBody>
                <a:bodyPr wrap="square" rtlCol="0">
                  <a:spAutoFit/>
                </a:bodyPr>
                <a:lstStyle/>
                <a:p>
                  <a:pPr defTabSz="685800"/>
                  <a:r>
                    <a:rPr lang="en-US" sz="900" kern="1200" dirty="0">
                      <a:solidFill>
                        <a:srgbClr val="FFFFFF"/>
                      </a:solidFill>
                      <a:ea typeface="+mn-ea"/>
                    </a:rPr>
                    <a:t>TASKS</a:t>
                  </a:r>
                </a:p>
              </p:txBody>
            </p:sp>
            <p:sp>
              <p:nvSpPr>
                <p:cNvPr id="94" name="TextBox 93"/>
                <p:cNvSpPr txBox="1"/>
                <p:nvPr/>
              </p:nvSpPr>
              <p:spPr>
                <a:xfrm flipH="1">
                  <a:off x="3846714" y="4507248"/>
                  <a:ext cx="1144000" cy="492442"/>
                </a:xfrm>
                <a:prstGeom prst="rect">
                  <a:avLst/>
                </a:prstGeom>
                <a:noFill/>
              </p:spPr>
              <p:txBody>
                <a:bodyPr wrap="square" rtlCol="0">
                  <a:spAutoFit/>
                </a:bodyPr>
                <a:lstStyle/>
                <a:p>
                  <a:pPr defTabSz="685800"/>
                  <a:r>
                    <a:rPr lang="en-US" sz="900" kern="1200" dirty="0">
                      <a:solidFill>
                        <a:srgbClr val="FFFFFF"/>
                      </a:solidFill>
                      <a:ea typeface="+mn-ea"/>
                    </a:rPr>
                    <a:t>BUSINESS </a:t>
                  </a:r>
                </a:p>
                <a:p>
                  <a:pPr defTabSz="685800"/>
                  <a:r>
                    <a:rPr lang="en-US" sz="900" kern="1200" dirty="0">
                      <a:solidFill>
                        <a:srgbClr val="FFFFFF"/>
                      </a:solidFill>
                      <a:ea typeface="+mn-ea"/>
                    </a:rPr>
                    <a:t>PROCESSES</a:t>
                  </a:r>
                </a:p>
              </p:txBody>
            </p:sp>
            <p:sp>
              <p:nvSpPr>
                <p:cNvPr id="95" name="TextBox 94"/>
                <p:cNvSpPr txBox="1"/>
                <p:nvPr/>
              </p:nvSpPr>
              <p:spPr>
                <a:xfrm flipH="1">
                  <a:off x="5448932" y="4588039"/>
                  <a:ext cx="882552" cy="307776"/>
                </a:xfrm>
                <a:prstGeom prst="rect">
                  <a:avLst/>
                </a:prstGeom>
                <a:noFill/>
              </p:spPr>
              <p:txBody>
                <a:bodyPr wrap="square" rtlCol="0">
                  <a:spAutoFit/>
                </a:bodyPr>
                <a:lstStyle/>
                <a:p>
                  <a:pPr defTabSz="685800"/>
                  <a:r>
                    <a:rPr lang="en-US" sz="900" kern="1200" dirty="0">
                      <a:solidFill>
                        <a:srgbClr val="FFFFFF"/>
                      </a:solidFill>
                      <a:ea typeface="+mn-ea"/>
                    </a:rPr>
                    <a:t>REPORTS</a:t>
                  </a:r>
                </a:p>
              </p:txBody>
            </p:sp>
            <p:sp>
              <p:nvSpPr>
                <p:cNvPr id="96" name="TextBox 95"/>
                <p:cNvSpPr txBox="1"/>
                <p:nvPr/>
              </p:nvSpPr>
              <p:spPr>
                <a:xfrm flipH="1">
                  <a:off x="6789703" y="4507248"/>
                  <a:ext cx="1512668" cy="492443"/>
                </a:xfrm>
                <a:prstGeom prst="rect">
                  <a:avLst/>
                </a:prstGeom>
                <a:noFill/>
              </p:spPr>
              <p:txBody>
                <a:bodyPr wrap="square" rtlCol="0">
                  <a:spAutoFit/>
                </a:bodyPr>
                <a:lstStyle/>
                <a:p>
                  <a:pPr defTabSz="685800"/>
                  <a:r>
                    <a:rPr lang="en-US" sz="900" kern="1200" dirty="0">
                      <a:solidFill>
                        <a:srgbClr val="FFFFFF"/>
                      </a:solidFill>
                      <a:ea typeface="+mn-ea"/>
                    </a:rPr>
                    <a:t>ALTERNATIVE</a:t>
                  </a:r>
                </a:p>
                <a:p>
                  <a:pPr defTabSz="685800"/>
                  <a:r>
                    <a:rPr lang="en-US" sz="900" kern="1200" dirty="0">
                      <a:solidFill>
                        <a:srgbClr val="FFFFFF"/>
                      </a:solidFill>
                      <a:ea typeface="+mn-ea"/>
                    </a:rPr>
                    <a:t>SOLUTIONS</a:t>
                  </a:r>
                </a:p>
              </p:txBody>
            </p:sp>
          </p:grpSp>
        </p:grpSp>
        <p:grpSp>
          <p:nvGrpSpPr>
            <p:cNvPr id="98" name="Group 97"/>
            <p:cNvGrpSpPr/>
            <p:nvPr/>
          </p:nvGrpSpPr>
          <p:grpSpPr>
            <a:xfrm>
              <a:off x="4118158" y="4581347"/>
              <a:ext cx="662043" cy="1903131"/>
              <a:chOff x="1509556" y="4182594"/>
              <a:chExt cx="662043" cy="2123396"/>
            </a:xfrm>
          </p:grpSpPr>
          <p:cxnSp>
            <p:nvCxnSpPr>
              <p:cNvPr id="99" name="Straight Arrow Connector 98"/>
              <p:cNvCxnSpPr/>
              <p:nvPr/>
            </p:nvCxnSpPr>
            <p:spPr>
              <a:xfrm>
                <a:off x="2148778" y="4182594"/>
                <a:ext cx="0" cy="2123396"/>
              </a:xfrm>
              <a:prstGeom prst="straightConnector1">
                <a:avLst/>
              </a:prstGeom>
              <a:ln w="28575" cmpd="sng">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rot="16200000">
                <a:off x="948108" y="4795313"/>
                <a:ext cx="1784939" cy="662043"/>
              </a:xfrm>
              <a:prstGeom prst="rect">
                <a:avLst/>
              </a:prstGeom>
              <a:noFill/>
              <a:ln>
                <a:noFill/>
              </a:ln>
            </p:spPr>
            <p:txBody>
              <a:bodyPr wrap="square" rtlCol="0">
                <a:spAutoFit/>
              </a:bodyPr>
              <a:lstStyle/>
              <a:p>
                <a:pPr algn="ctr" defTabSz="685800"/>
                <a:r>
                  <a:rPr lang="en-US" sz="1200" i="1" kern="1200" dirty="0">
                    <a:solidFill>
                      <a:srgbClr val="FFFFFF"/>
                    </a:solidFill>
                    <a:latin typeface="Calibri"/>
                    <a:ea typeface="+mn-ea"/>
                    <a:cs typeface="+mn-cs"/>
                  </a:rPr>
                  <a:t>COMPLEXITY OF CAMPUS</a:t>
                </a:r>
              </a:p>
            </p:txBody>
          </p:sp>
        </p:grpSp>
      </p:grpSp>
      <p:sp>
        <p:nvSpPr>
          <p:cNvPr id="101" name="Rectangle 100"/>
          <p:cNvSpPr/>
          <p:nvPr/>
        </p:nvSpPr>
        <p:spPr>
          <a:xfrm>
            <a:off x="222551" y="699758"/>
            <a:ext cx="2118287" cy="4199867"/>
          </a:xfrm>
          <a:prstGeom prst="rect">
            <a:avLst/>
          </a:prstGeom>
          <a:solidFill>
            <a:schemeClr val="bg1">
              <a:lumMod val="95000"/>
            </a:schemeClr>
          </a:solidFill>
        </p:spPr>
        <p:txBody>
          <a:bodyPr wrap="square" tIns="822960">
            <a:noAutofit/>
          </a:bodyPr>
          <a:lstStyle/>
          <a:p>
            <a:pPr algn="just" defTabSz="685800"/>
            <a:r>
              <a:rPr lang="en-US" sz="1125" kern="1200" dirty="0">
                <a:latin typeface="Calibri"/>
                <a:ea typeface="+mn-ea"/>
                <a:cs typeface="+mn-cs"/>
              </a:rPr>
              <a:t>The "Thin Thread" consists of the activities necessary to take a student all the way through the student life cycle from recruiting to graduation. The requirements identified over the summer of 2017 have been categorized based on this thin thread into the following categories: </a:t>
            </a:r>
          </a:p>
          <a:p>
            <a:pPr algn="just" defTabSz="685800"/>
            <a:endParaRPr lang="en-US" sz="1125" kern="1200" dirty="0">
              <a:latin typeface="Calibri"/>
              <a:ea typeface="+mn-ea"/>
              <a:cs typeface="+mn-cs"/>
            </a:endParaRPr>
          </a:p>
          <a:p>
            <a:pPr algn="just" defTabSz="685800"/>
            <a:r>
              <a:rPr lang="en-US" sz="1125" b="1" kern="1200" dirty="0">
                <a:latin typeface="Calibri"/>
                <a:ea typeface="+mn-ea"/>
                <a:cs typeface="+mn-cs"/>
                <a:hlinkClick r:id="rId3"/>
              </a:rPr>
              <a:t>Campus Engagement</a:t>
            </a:r>
            <a:r>
              <a:rPr lang="en-US" sz="1125" kern="1200" dirty="0">
                <a:latin typeface="Calibri"/>
                <a:ea typeface="+mn-ea"/>
                <a:cs typeface="+mn-cs"/>
              </a:rPr>
              <a:t> · </a:t>
            </a:r>
            <a:r>
              <a:rPr lang="en-US" sz="1125" b="1" kern="1200" dirty="0">
                <a:latin typeface="Calibri"/>
                <a:ea typeface="+mn-ea"/>
                <a:cs typeface="+mn-cs"/>
                <a:hlinkClick r:id="rId4"/>
              </a:rPr>
              <a:t>Academic Foundation</a:t>
            </a:r>
            <a:r>
              <a:rPr lang="en-US" sz="1125" kern="1200" dirty="0">
                <a:latin typeface="Calibri"/>
                <a:ea typeface="+mn-ea"/>
                <a:cs typeface="+mn-cs"/>
              </a:rPr>
              <a:t> · </a:t>
            </a:r>
            <a:r>
              <a:rPr lang="en-US" sz="1125" b="1" kern="1200" dirty="0">
                <a:latin typeface="Calibri"/>
                <a:ea typeface="+mn-ea"/>
                <a:cs typeface="+mn-cs"/>
                <a:hlinkClick r:id="rId5"/>
              </a:rPr>
              <a:t>Student Recruiting </a:t>
            </a:r>
            <a:r>
              <a:rPr lang="en-US" sz="1125" kern="1200" dirty="0">
                <a:latin typeface="Calibri"/>
                <a:ea typeface="+mn-ea"/>
                <a:cs typeface="+mn-cs"/>
              </a:rPr>
              <a:t>· </a:t>
            </a:r>
            <a:r>
              <a:rPr lang="en-US" sz="1125" b="1" kern="1200" dirty="0">
                <a:latin typeface="Calibri"/>
                <a:ea typeface="+mn-ea"/>
                <a:cs typeface="+mn-cs"/>
                <a:hlinkClick r:id="rId6"/>
              </a:rPr>
              <a:t>Admissions</a:t>
            </a:r>
            <a:r>
              <a:rPr lang="en-US" sz="1125" kern="1200" dirty="0">
                <a:latin typeface="Calibri"/>
                <a:ea typeface="+mn-ea"/>
                <a:cs typeface="+mn-cs"/>
              </a:rPr>
              <a:t> · </a:t>
            </a:r>
            <a:r>
              <a:rPr lang="en-US" sz="1125" b="1" kern="1200" dirty="0">
                <a:latin typeface="Calibri"/>
                <a:ea typeface="+mn-ea"/>
                <a:cs typeface="+mn-cs"/>
                <a:hlinkClick r:id="rId7"/>
              </a:rPr>
              <a:t>Financial Aid</a:t>
            </a:r>
            <a:r>
              <a:rPr lang="en-US" sz="1125" kern="1200" dirty="0">
                <a:latin typeface="Calibri"/>
                <a:ea typeface="+mn-ea"/>
                <a:cs typeface="+mn-cs"/>
              </a:rPr>
              <a:t> · </a:t>
            </a:r>
            <a:r>
              <a:rPr lang="en-US" sz="1125" b="1" kern="1200" dirty="0">
                <a:latin typeface="Calibri"/>
                <a:ea typeface="+mn-ea"/>
                <a:cs typeface="+mn-cs"/>
                <a:hlinkClick r:id="rId8"/>
              </a:rPr>
              <a:t>Student Financials</a:t>
            </a:r>
            <a:r>
              <a:rPr lang="en-US" sz="1125" kern="1200" dirty="0">
                <a:latin typeface="Calibri"/>
                <a:ea typeface="+mn-ea"/>
                <a:cs typeface="+mn-cs"/>
              </a:rPr>
              <a:t> · </a:t>
            </a:r>
            <a:r>
              <a:rPr lang="en-US" sz="1125" b="1" kern="1200" dirty="0">
                <a:latin typeface="Calibri"/>
                <a:ea typeface="+mn-ea"/>
                <a:cs typeface="+mn-cs"/>
                <a:hlinkClick r:id="rId9"/>
              </a:rPr>
              <a:t>Academic Advising</a:t>
            </a:r>
            <a:r>
              <a:rPr lang="en-US" sz="1125" kern="1200" dirty="0">
                <a:latin typeface="Calibri"/>
                <a:ea typeface="+mn-ea"/>
                <a:cs typeface="+mn-cs"/>
              </a:rPr>
              <a:t> · </a:t>
            </a:r>
            <a:r>
              <a:rPr lang="en-US" sz="1125" b="1" kern="1200" dirty="0">
                <a:latin typeface="Calibri"/>
                <a:ea typeface="+mn-ea"/>
                <a:cs typeface="+mn-cs"/>
                <a:hlinkClick r:id="rId10"/>
              </a:rPr>
              <a:t>Student Records</a:t>
            </a:r>
            <a:endParaRPr lang="en-US" sz="1125" kern="1200" dirty="0">
              <a:latin typeface="Calibri"/>
              <a:ea typeface="+mn-ea"/>
              <a:cs typeface="+mn-cs"/>
            </a:endParaRPr>
          </a:p>
          <a:p>
            <a:pPr defTabSz="685800"/>
            <a:endParaRPr lang="en-US" sz="1500" kern="1200" dirty="0">
              <a:latin typeface="Calibri Light"/>
              <a:ea typeface="+mn-ea"/>
              <a:cs typeface="+mn-cs"/>
            </a:endParaRPr>
          </a:p>
        </p:txBody>
      </p:sp>
      <p:sp>
        <p:nvSpPr>
          <p:cNvPr id="102" name="Freeform 101">
            <a:extLst>
              <a:ext uri="{C183D7F6-B498-43B3-948B-1728B52AA6E4}">
                <adec:decorative xmlns:adec="http://schemas.microsoft.com/office/drawing/2017/decorative" val="1"/>
              </a:ext>
            </a:extLst>
          </p:cNvPr>
          <p:cNvSpPr/>
          <p:nvPr/>
        </p:nvSpPr>
        <p:spPr>
          <a:xfrm>
            <a:off x="215813" y="699758"/>
            <a:ext cx="2118287" cy="480060"/>
          </a:xfrm>
          <a:custGeom>
            <a:avLst/>
            <a:gdLst>
              <a:gd name="connsiteX0" fmla="*/ 0 w 3961013"/>
              <a:gd name="connsiteY0" fmla="*/ 0 h 645147"/>
              <a:gd name="connsiteX1" fmla="*/ 3961013 w 3961013"/>
              <a:gd name="connsiteY1" fmla="*/ 0 h 645147"/>
              <a:gd name="connsiteX2" fmla="*/ 3951316 w 3961013"/>
              <a:gd name="connsiteY2" fmla="*/ 24548 h 645147"/>
              <a:gd name="connsiteX3" fmla="*/ 1980506 w 3961013"/>
              <a:gd name="connsiteY3" fmla="*/ 645147 h 645147"/>
              <a:gd name="connsiteX4" fmla="*/ 9697 w 3961013"/>
              <a:gd name="connsiteY4" fmla="*/ 24548 h 64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013" h="645147">
                <a:moveTo>
                  <a:pt x="0" y="0"/>
                </a:moveTo>
                <a:lnTo>
                  <a:pt x="3961013" y="0"/>
                </a:lnTo>
                <a:lnTo>
                  <a:pt x="3951316" y="24548"/>
                </a:lnTo>
                <a:cubicBezTo>
                  <a:pt x="3763734" y="378723"/>
                  <a:pt x="2952648" y="645147"/>
                  <a:pt x="1980506" y="645147"/>
                </a:cubicBezTo>
                <a:cubicBezTo>
                  <a:pt x="1008364" y="645147"/>
                  <a:pt x="197278" y="378723"/>
                  <a:pt x="9697" y="24548"/>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dirty="0">
              <a:solidFill>
                <a:srgbClr val="FFFFFF"/>
              </a:solidFill>
              <a:latin typeface="Calibri"/>
            </a:endParaRPr>
          </a:p>
        </p:txBody>
      </p:sp>
      <p:cxnSp>
        <p:nvCxnSpPr>
          <p:cNvPr id="103" name="Straight Connector 102">
            <a:extLst>
              <a:ext uri="{C183D7F6-B498-43B3-948B-1728B52AA6E4}">
                <adec:decorative xmlns:adec="http://schemas.microsoft.com/office/drawing/2017/decorative" val="1"/>
              </a:ext>
            </a:extLst>
          </p:cNvPr>
          <p:cNvCxnSpPr/>
          <p:nvPr/>
        </p:nvCxnSpPr>
        <p:spPr>
          <a:xfrm>
            <a:off x="233279" y="4896383"/>
            <a:ext cx="209713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C183D7F6-B498-43B3-948B-1728B52AA6E4}">
                <adec:decorative xmlns:adec="http://schemas.microsoft.com/office/drawing/2017/decorative" val="1"/>
              </a:ext>
            </a:extLst>
          </p:cNvPr>
          <p:cNvCxnSpPr/>
          <p:nvPr/>
        </p:nvCxnSpPr>
        <p:spPr>
          <a:xfrm>
            <a:off x="212124" y="4839233"/>
            <a:ext cx="211828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130955"/>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p:cNvSpPr txBox="1"/>
          <p:nvPr/>
        </p:nvSpPr>
        <p:spPr>
          <a:xfrm>
            <a:off x="2091580" y="659017"/>
            <a:ext cx="4509183" cy="507831"/>
          </a:xfrm>
          <a:prstGeom prst="rect">
            <a:avLst/>
          </a:prstGeom>
          <a:noFill/>
        </p:spPr>
        <p:txBody>
          <a:bodyPr wrap="none" rtlCol="0">
            <a:spAutoFit/>
          </a:bodyPr>
          <a:lstStyle/>
          <a:p>
            <a:pPr defTabSz="514350"/>
            <a:r>
              <a:rPr lang="en-US" sz="2700" kern="1200" dirty="0">
                <a:solidFill>
                  <a:srgbClr val="FFFFFF"/>
                </a:solidFill>
                <a:latin typeface="Calibri Light"/>
                <a:ea typeface="+mn-ea"/>
                <a:cs typeface="+mn-cs"/>
              </a:rPr>
              <a:t>Alexandria Summit Participants</a:t>
            </a:r>
          </a:p>
        </p:txBody>
      </p:sp>
      <p:pic>
        <p:nvPicPr>
          <p:cNvPr id="1026" name="Picture 2" descr="Image result for state of louisiana vecto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1587" y="1457326"/>
            <a:ext cx="3340894" cy="350934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5-Point Star 1" descr="5-point star LSU Shreveport"/>
          <p:cNvSpPr/>
          <p:nvPr/>
        </p:nvSpPr>
        <p:spPr>
          <a:xfrm>
            <a:off x="3386138" y="1735932"/>
            <a:ext cx="171450" cy="178594"/>
          </a:xfrm>
          <a:prstGeom prst="star5">
            <a:avLst/>
          </a:prstGeom>
          <a:solidFill>
            <a:srgbClr val="3F244E"/>
          </a:solidFill>
          <a:ln>
            <a:solidFill>
              <a:srgbClr val="3F2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dirty="0">
              <a:solidFill>
                <a:srgbClr val="FFFFFF"/>
              </a:solidFill>
              <a:latin typeface="Calibri"/>
            </a:endParaRPr>
          </a:p>
        </p:txBody>
      </p:sp>
      <p:sp>
        <p:nvSpPr>
          <p:cNvPr id="21" name="5-Point Star 20" descr="5-point star LSUHSC S"/>
          <p:cNvSpPr/>
          <p:nvPr/>
        </p:nvSpPr>
        <p:spPr>
          <a:xfrm>
            <a:off x="3286125" y="1850232"/>
            <a:ext cx="171450" cy="178594"/>
          </a:xfrm>
          <a:prstGeom prst="star5">
            <a:avLst/>
          </a:prstGeom>
          <a:solidFill>
            <a:srgbClr val="3F244E"/>
          </a:solidFill>
          <a:ln>
            <a:solidFill>
              <a:srgbClr val="3F2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dirty="0">
              <a:solidFill>
                <a:srgbClr val="FFFFFF"/>
              </a:solidFill>
              <a:latin typeface="Calibri"/>
            </a:endParaRPr>
          </a:p>
        </p:txBody>
      </p:sp>
      <p:sp>
        <p:nvSpPr>
          <p:cNvPr id="22" name="5-Point Star 21" descr="5-point star LSU A"/>
          <p:cNvSpPr/>
          <p:nvPr/>
        </p:nvSpPr>
        <p:spPr>
          <a:xfrm>
            <a:off x="3964781" y="2807495"/>
            <a:ext cx="171450" cy="178594"/>
          </a:xfrm>
          <a:prstGeom prst="star5">
            <a:avLst/>
          </a:prstGeom>
          <a:solidFill>
            <a:srgbClr val="3F244E"/>
          </a:solidFill>
          <a:ln>
            <a:solidFill>
              <a:srgbClr val="3F2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dirty="0">
              <a:solidFill>
                <a:srgbClr val="FFFFFF"/>
              </a:solidFill>
              <a:latin typeface="Calibri"/>
            </a:endParaRPr>
          </a:p>
        </p:txBody>
      </p:sp>
      <p:sp>
        <p:nvSpPr>
          <p:cNvPr id="23" name="5-Point Star 22" descr="5-point star LSU E"/>
          <p:cNvSpPr/>
          <p:nvPr/>
        </p:nvSpPr>
        <p:spPr>
          <a:xfrm>
            <a:off x="3890963" y="3479007"/>
            <a:ext cx="171450" cy="178594"/>
          </a:xfrm>
          <a:prstGeom prst="star5">
            <a:avLst/>
          </a:prstGeom>
          <a:solidFill>
            <a:srgbClr val="3F244E"/>
          </a:solidFill>
          <a:ln>
            <a:solidFill>
              <a:srgbClr val="3F2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dirty="0">
              <a:solidFill>
                <a:srgbClr val="FFFFFF"/>
              </a:solidFill>
              <a:latin typeface="Calibri"/>
            </a:endParaRPr>
          </a:p>
        </p:txBody>
      </p:sp>
      <p:sp>
        <p:nvSpPr>
          <p:cNvPr id="28" name="5-Point Star 27" descr="5-point star LSU A&amp;M"/>
          <p:cNvSpPr/>
          <p:nvPr/>
        </p:nvSpPr>
        <p:spPr>
          <a:xfrm>
            <a:off x="4822034" y="3454004"/>
            <a:ext cx="171450" cy="178594"/>
          </a:xfrm>
          <a:prstGeom prst="star5">
            <a:avLst/>
          </a:prstGeom>
          <a:solidFill>
            <a:srgbClr val="3F244E"/>
          </a:solidFill>
          <a:ln>
            <a:solidFill>
              <a:srgbClr val="3F2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dirty="0">
              <a:solidFill>
                <a:srgbClr val="FFFFFF"/>
              </a:solidFill>
              <a:latin typeface="Calibri"/>
            </a:endParaRPr>
          </a:p>
        </p:txBody>
      </p:sp>
      <p:sp>
        <p:nvSpPr>
          <p:cNvPr id="29" name="5-Point Star 28" descr="5-point star LSUHSC-NO"/>
          <p:cNvSpPr/>
          <p:nvPr/>
        </p:nvSpPr>
        <p:spPr>
          <a:xfrm>
            <a:off x="5507831" y="3793332"/>
            <a:ext cx="171450" cy="178594"/>
          </a:xfrm>
          <a:prstGeom prst="star5">
            <a:avLst/>
          </a:prstGeom>
          <a:solidFill>
            <a:srgbClr val="3F244E"/>
          </a:solidFill>
          <a:ln>
            <a:solidFill>
              <a:srgbClr val="3F2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dirty="0">
              <a:solidFill>
                <a:srgbClr val="FFFFFF"/>
              </a:solidFill>
              <a:latin typeface="Calibri"/>
            </a:endParaRPr>
          </a:p>
        </p:txBody>
      </p:sp>
      <p:sp>
        <p:nvSpPr>
          <p:cNvPr id="3" name="Line Callout 1 (Accent Bar) 2">
            <a:extLst>
              <a:ext uri="{C183D7F6-B498-43B3-948B-1728B52AA6E4}">
                <adec:decorative xmlns:adec="http://schemas.microsoft.com/office/drawing/2017/decorative" val="1"/>
              </a:ext>
            </a:extLst>
          </p:cNvPr>
          <p:cNvSpPr/>
          <p:nvPr/>
        </p:nvSpPr>
        <p:spPr>
          <a:xfrm>
            <a:off x="5401668" y="1381339"/>
            <a:ext cx="1655045" cy="972047"/>
          </a:xfrm>
          <a:prstGeom prst="accentCallout1">
            <a:avLst>
              <a:gd name="adj1" fmla="val 18750"/>
              <a:gd name="adj2" fmla="val -8333"/>
              <a:gd name="adj3" fmla="val 42683"/>
              <a:gd name="adj4" fmla="val -1151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dirty="0">
              <a:solidFill>
                <a:srgbClr val="FFFFFF"/>
              </a:solidFill>
              <a:latin typeface="Calibri"/>
            </a:endParaRPr>
          </a:p>
        </p:txBody>
      </p:sp>
      <p:sp>
        <p:nvSpPr>
          <p:cNvPr id="5" name="TextBox 4"/>
          <p:cNvSpPr txBox="1"/>
          <p:nvPr/>
        </p:nvSpPr>
        <p:spPr>
          <a:xfrm>
            <a:off x="5301656" y="1325903"/>
            <a:ext cx="1514475" cy="1338828"/>
          </a:xfrm>
          <a:prstGeom prst="rect">
            <a:avLst/>
          </a:prstGeom>
          <a:noFill/>
        </p:spPr>
        <p:txBody>
          <a:bodyPr wrap="square" rtlCol="0">
            <a:spAutoFit/>
          </a:bodyPr>
          <a:lstStyle/>
          <a:p>
            <a:pPr defTabSz="685800"/>
            <a:r>
              <a:rPr lang="en-US" sz="1350" kern="1200" dirty="0">
                <a:latin typeface="Calibri"/>
                <a:ea typeface="+mn-ea"/>
                <a:cs typeface="+mn-cs"/>
              </a:rPr>
              <a:t>LSU-Shreveport</a:t>
            </a:r>
          </a:p>
          <a:p>
            <a:pPr defTabSz="685800"/>
            <a:r>
              <a:rPr lang="en-US" sz="900" kern="1200" dirty="0">
                <a:latin typeface="Calibri"/>
                <a:ea typeface="+mn-ea"/>
                <a:cs typeface="+mn-cs"/>
              </a:rPr>
              <a:t>Beth Anderson</a:t>
            </a:r>
          </a:p>
          <a:p>
            <a:pPr defTabSz="685800"/>
            <a:r>
              <a:rPr lang="en-US" sz="900" kern="1200" dirty="0">
                <a:latin typeface="Calibri"/>
                <a:ea typeface="+mn-ea"/>
                <a:cs typeface="+mn-cs"/>
              </a:rPr>
              <a:t>Darlenna Atkins</a:t>
            </a:r>
          </a:p>
          <a:p>
            <a:pPr defTabSz="685800"/>
            <a:r>
              <a:rPr lang="en-US" sz="900" kern="1200" dirty="0">
                <a:latin typeface="Calibri"/>
                <a:ea typeface="+mn-ea"/>
                <a:cs typeface="+mn-cs"/>
              </a:rPr>
              <a:t>Barbie Cannon</a:t>
            </a:r>
          </a:p>
          <a:p>
            <a:pPr defTabSz="685800"/>
            <a:r>
              <a:rPr lang="en-US" sz="900" kern="1200" dirty="0">
                <a:latin typeface="Calibri"/>
                <a:ea typeface="+mn-ea"/>
                <a:cs typeface="+mn-cs"/>
              </a:rPr>
              <a:t>Chelsey Chance</a:t>
            </a:r>
          </a:p>
          <a:p>
            <a:pPr defTabSz="685800"/>
            <a:r>
              <a:rPr lang="en-US" sz="900" kern="1200" dirty="0">
                <a:latin typeface="Calibri"/>
                <a:ea typeface="+mn-ea"/>
                <a:cs typeface="+mn-cs"/>
              </a:rPr>
              <a:t>MC Harvison</a:t>
            </a:r>
          </a:p>
          <a:p>
            <a:pPr defTabSz="685800"/>
            <a:r>
              <a:rPr lang="en-US" sz="900" kern="1200" dirty="0">
                <a:latin typeface="Calibri"/>
                <a:ea typeface="+mn-ea"/>
                <a:cs typeface="+mn-cs"/>
              </a:rPr>
              <a:t>Shelby Keith</a:t>
            </a:r>
          </a:p>
          <a:p>
            <a:pPr defTabSz="685800"/>
            <a:endParaRPr lang="en-US" sz="1350" kern="1200" dirty="0">
              <a:latin typeface="Calibri"/>
              <a:ea typeface="+mn-ea"/>
              <a:cs typeface="+mn-cs"/>
            </a:endParaRPr>
          </a:p>
        </p:txBody>
      </p:sp>
      <p:sp>
        <p:nvSpPr>
          <p:cNvPr id="8" name="Line Callout 1 7">
            <a:extLst>
              <a:ext uri="{C183D7F6-B498-43B3-948B-1728B52AA6E4}">
                <adec:decorative xmlns:adec="http://schemas.microsoft.com/office/drawing/2017/decorative" val="1"/>
              </a:ext>
            </a:extLst>
          </p:cNvPr>
          <p:cNvSpPr/>
          <p:nvPr/>
        </p:nvSpPr>
        <p:spPr>
          <a:xfrm flipH="1">
            <a:off x="1545320" y="956299"/>
            <a:ext cx="1363808" cy="785765"/>
          </a:xfrm>
          <a:prstGeom prst="borderCallout1">
            <a:avLst>
              <a:gd name="adj1" fmla="val 38145"/>
              <a:gd name="adj2" fmla="val -116"/>
              <a:gd name="adj3" fmla="val 118223"/>
              <a:gd name="adj4" fmla="val -32088"/>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en-US" sz="900" kern="1200" dirty="0">
              <a:solidFill>
                <a:srgbClr val="000000"/>
              </a:solidFill>
              <a:latin typeface="Calibri"/>
            </a:endParaRPr>
          </a:p>
        </p:txBody>
      </p:sp>
      <p:sp>
        <p:nvSpPr>
          <p:cNvPr id="9" name="Rectangle 8"/>
          <p:cNvSpPr/>
          <p:nvPr/>
        </p:nvSpPr>
        <p:spPr>
          <a:xfrm>
            <a:off x="1608427" y="1022506"/>
            <a:ext cx="1338834" cy="992579"/>
          </a:xfrm>
          <a:prstGeom prst="rect">
            <a:avLst/>
          </a:prstGeom>
          <a:solidFill>
            <a:schemeClr val="bg1"/>
          </a:solidFill>
        </p:spPr>
        <p:txBody>
          <a:bodyPr wrap="square">
            <a:spAutoFit/>
          </a:bodyPr>
          <a:lstStyle/>
          <a:p>
            <a:pPr defTabSz="685800"/>
            <a:r>
              <a:rPr lang="en-US" sz="1350" kern="1200" dirty="0">
                <a:latin typeface="Calibri"/>
                <a:ea typeface="+mn-ea"/>
                <a:cs typeface="+mn-cs"/>
              </a:rPr>
              <a:t>LSUHSC-S</a:t>
            </a:r>
          </a:p>
          <a:p>
            <a:pPr defTabSz="685800"/>
            <a:r>
              <a:rPr lang="en-US" sz="900" kern="1200" dirty="0">
                <a:latin typeface="Calibri"/>
                <a:ea typeface="+mn-ea"/>
                <a:cs typeface="+mn-cs"/>
              </a:rPr>
              <a:t>Kimberly Carmen</a:t>
            </a:r>
          </a:p>
          <a:p>
            <a:pPr defTabSz="685800"/>
            <a:r>
              <a:rPr lang="en-US" sz="900" kern="1200" dirty="0">
                <a:latin typeface="Calibri"/>
                <a:ea typeface="+mn-ea"/>
                <a:cs typeface="+mn-cs"/>
              </a:rPr>
              <a:t>Sherry Gladney</a:t>
            </a:r>
          </a:p>
          <a:p>
            <a:pPr defTabSz="685800"/>
            <a:endParaRPr lang="en-US" sz="900" kern="1200" dirty="0">
              <a:latin typeface="Calibri"/>
              <a:ea typeface="+mn-ea"/>
              <a:cs typeface="+mn-cs"/>
            </a:endParaRPr>
          </a:p>
          <a:p>
            <a:pPr defTabSz="685800"/>
            <a:endParaRPr lang="en-US" sz="900" kern="1200" dirty="0">
              <a:latin typeface="Calibri"/>
              <a:ea typeface="+mn-ea"/>
              <a:cs typeface="+mn-cs"/>
            </a:endParaRPr>
          </a:p>
          <a:p>
            <a:pPr defTabSz="685800"/>
            <a:endParaRPr lang="en-US" sz="900" kern="1200" dirty="0">
              <a:latin typeface="Calibri"/>
              <a:ea typeface="+mn-ea"/>
              <a:cs typeface="+mn-cs"/>
            </a:endParaRPr>
          </a:p>
        </p:txBody>
      </p:sp>
      <p:sp>
        <p:nvSpPr>
          <p:cNvPr id="31" name="Line Callout 1 (Accent Bar) 30">
            <a:extLst>
              <a:ext uri="{C183D7F6-B498-43B3-948B-1728B52AA6E4}">
                <adec:decorative xmlns:adec="http://schemas.microsoft.com/office/drawing/2017/decorative" val="1"/>
              </a:ext>
            </a:extLst>
          </p:cNvPr>
          <p:cNvSpPr/>
          <p:nvPr/>
        </p:nvSpPr>
        <p:spPr>
          <a:xfrm>
            <a:off x="6301621" y="2353387"/>
            <a:ext cx="1655045" cy="972047"/>
          </a:xfrm>
          <a:prstGeom prst="accentCallout1">
            <a:avLst>
              <a:gd name="adj1" fmla="val 18750"/>
              <a:gd name="adj2" fmla="val -8333"/>
              <a:gd name="adj3" fmla="val 57381"/>
              <a:gd name="adj4" fmla="val -13588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dirty="0">
              <a:solidFill>
                <a:srgbClr val="FFFFFF"/>
              </a:solidFill>
              <a:latin typeface="Calibri"/>
            </a:endParaRPr>
          </a:p>
        </p:txBody>
      </p:sp>
      <p:sp>
        <p:nvSpPr>
          <p:cNvPr id="32" name="TextBox 31"/>
          <p:cNvSpPr txBox="1"/>
          <p:nvPr/>
        </p:nvSpPr>
        <p:spPr>
          <a:xfrm>
            <a:off x="6179184" y="1867361"/>
            <a:ext cx="1514475" cy="1892826"/>
          </a:xfrm>
          <a:prstGeom prst="rect">
            <a:avLst/>
          </a:prstGeom>
          <a:noFill/>
        </p:spPr>
        <p:txBody>
          <a:bodyPr wrap="square" rtlCol="0">
            <a:spAutoFit/>
          </a:bodyPr>
          <a:lstStyle/>
          <a:p>
            <a:pPr defTabSz="685800"/>
            <a:r>
              <a:rPr lang="en-US" sz="1350" kern="1200" dirty="0">
                <a:latin typeface="Calibri"/>
                <a:ea typeface="+mn-ea"/>
                <a:cs typeface="+mn-cs"/>
              </a:rPr>
              <a:t>LSU-A</a:t>
            </a:r>
          </a:p>
          <a:p>
            <a:pPr defTabSz="685800"/>
            <a:r>
              <a:rPr lang="en-US" sz="900" kern="1200" dirty="0">
                <a:latin typeface="Calibri"/>
                <a:ea typeface="+mn-ea"/>
                <a:cs typeface="+mn-cs"/>
              </a:rPr>
              <a:t>Abbey Bain</a:t>
            </a:r>
          </a:p>
          <a:p>
            <a:pPr defTabSz="685800"/>
            <a:r>
              <a:rPr lang="en-US" sz="900" kern="1200" dirty="0">
                <a:latin typeface="Calibri"/>
                <a:ea typeface="+mn-ea"/>
                <a:cs typeface="+mn-cs"/>
              </a:rPr>
              <a:t>Shelly Gill</a:t>
            </a:r>
          </a:p>
          <a:p>
            <a:pPr defTabSz="685800"/>
            <a:r>
              <a:rPr lang="en-US" sz="900" kern="1200" dirty="0">
                <a:latin typeface="Calibri"/>
                <a:ea typeface="+mn-ea"/>
                <a:cs typeface="+mn-cs"/>
              </a:rPr>
              <a:t>Pat Hoyt</a:t>
            </a:r>
          </a:p>
          <a:p>
            <a:pPr defTabSz="685800"/>
            <a:r>
              <a:rPr lang="en-US" sz="900" kern="1200" dirty="0">
                <a:latin typeface="Calibri"/>
                <a:ea typeface="+mn-ea"/>
                <a:cs typeface="+mn-cs"/>
              </a:rPr>
              <a:t>Sheila Hudson</a:t>
            </a:r>
          </a:p>
          <a:p>
            <a:pPr defTabSz="685800"/>
            <a:r>
              <a:rPr lang="en-US" sz="900" kern="1200" dirty="0">
                <a:latin typeface="Calibri"/>
                <a:ea typeface="+mn-ea"/>
                <a:cs typeface="+mn-cs"/>
              </a:rPr>
              <a:t>Jeff Massey</a:t>
            </a:r>
          </a:p>
          <a:p>
            <a:pPr defTabSz="685800"/>
            <a:r>
              <a:rPr lang="en-US" sz="900" kern="1200" dirty="0">
                <a:latin typeface="Calibri"/>
                <a:ea typeface="+mn-ea"/>
                <a:cs typeface="+mn-cs"/>
              </a:rPr>
              <a:t>Jason Normand</a:t>
            </a:r>
          </a:p>
          <a:p>
            <a:pPr defTabSz="685800"/>
            <a:r>
              <a:rPr lang="en-US" sz="900" kern="1200" dirty="0">
                <a:latin typeface="Calibri"/>
                <a:ea typeface="+mn-ea"/>
                <a:cs typeface="+mn-cs"/>
              </a:rPr>
              <a:t>Lisa Smith</a:t>
            </a:r>
          </a:p>
          <a:p>
            <a:pPr defTabSz="685800"/>
            <a:r>
              <a:rPr lang="en-US" sz="900" kern="1200" dirty="0">
                <a:latin typeface="Calibri"/>
                <a:ea typeface="+mn-ea"/>
                <a:cs typeface="+mn-cs"/>
              </a:rPr>
              <a:t>Leana Wilson</a:t>
            </a:r>
          </a:p>
          <a:p>
            <a:pPr defTabSz="685800"/>
            <a:r>
              <a:rPr lang="en-US" sz="900" kern="1200" dirty="0">
                <a:latin typeface="Calibri"/>
                <a:ea typeface="+mn-ea"/>
                <a:cs typeface="+mn-cs"/>
              </a:rPr>
              <a:t>Teresa Seymour</a:t>
            </a:r>
          </a:p>
          <a:p>
            <a:pPr defTabSz="685800"/>
            <a:r>
              <a:rPr lang="en-US" sz="900" kern="1200" dirty="0">
                <a:latin typeface="Calibri"/>
                <a:ea typeface="+mn-ea"/>
                <a:cs typeface="+mn-cs"/>
              </a:rPr>
              <a:t>Meagan Chatelain</a:t>
            </a:r>
          </a:p>
          <a:p>
            <a:pPr defTabSz="685800"/>
            <a:endParaRPr lang="en-US" sz="1350" kern="1200" dirty="0">
              <a:latin typeface="Calibri"/>
              <a:ea typeface="+mn-ea"/>
              <a:cs typeface="+mn-cs"/>
            </a:endParaRPr>
          </a:p>
        </p:txBody>
      </p:sp>
      <p:sp>
        <p:nvSpPr>
          <p:cNvPr id="33" name="Line Callout 1 32">
            <a:extLst>
              <a:ext uri="{C183D7F6-B498-43B3-948B-1728B52AA6E4}">
                <adec:decorative xmlns:adec="http://schemas.microsoft.com/office/drawing/2017/decorative" val="1"/>
              </a:ext>
            </a:extLst>
          </p:cNvPr>
          <p:cNvSpPr/>
          <p:nvPr/>
        </p:nvSpPr>
        <p:spPr>
          <a:xfrm flipH="1">
            <a:off x="933512" y="1960542"/>
            <a:ext cx="1016897" cy="785765"/>
          </a:xfrm>
          <a:prstGeom prst="borderCallout1">
            <a:avLst>
              <a:gd name="adj1" fmla="val 48413"/>
              <a:gd name="adj2" fmla="val -10634"/>
              <a:gd name="adj3" fmla="val 196213"/>
              <a:gd name="adj4" fmla="val -197687"/>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en-US" sz="900" kern="1200" dirty="0">
              <a:solidFill>
                <a:srgbClr val="000000"/>
              </a:solidFill>
              <a:latin typeface="Calibri"/>
            </a:endParaRPr>
          </a:p>
        </p:txBody>
      </p:sp>
      <p:sp>
        <p:nvSpPr>
          <p:cNvPr id="34" name="Rectangle 33"/>
          <p:cNvSpPr/>
          <p:nvPr/>
        </p:nvSpPr>
        <p:spPr>
          <a:xfrm>
            <a:off x="987161" y="2046600"/>
            <a:ext cx="1195173" cy="2239074"/>
          </a:xfrm>
          <a:prstGeom prst="rect">
            <a:avLst/>
          </a:prstGeom>
          <a:solidFill>
            <a:schemeClr val="bg1"/>
          </a:solidFill>
        </p:spPr>
        <p:txBody>
          <a:bodyPr wrap="square">
            <a:spAutoFit/>
          </a:bodyPr>
          <a:lstStyle/>
          <a:p>
            <a:pPr defTabSz="685800"/>
            <a:r>
              <a:rPr lang="en-US" sz="1350" kern="1200" dirty="0">
                <a:latin typeface="Calibri"/>
                <a:ea typeface="+mn-ea"/>
                <a:cs typeface="+mn-cs"/>
              </a:rPr>
              <a:t>LSU-E</a:t>
            </a:r>
          </a:p>
          <a:p>
            <a:pPr defTabSz="685800"/>
            <a:r>
              <a:rPr lang="en-US" sz="900" kern="1200" dirty="0">
                <a:latin typeface="Calibri"/>
                <a:ea typeface="+mn-ea"/>
                <a:cs typeface="+mn-cs"/>
              </a:rPr>
              <a:t>Joshua CoCo</a:t>
            </a:r>
          </a:p>
          <a:p>
            <a:pPr defTabSz="685800"/>
            <a:r>
              <a:rPr lang="en-US" sz="900" kern="1200" dirty="0">
                <a:latin typeface="Calibri"/>
                <a:ea typeface="+mn-ea"/>
                <a:cs typeface="+mn-cs"/>
              </a:rPr>
              <a:t>Amy Greagoff</a:t>
            </a:r>
          </a:p>
          <a:p>
            <a:pPr defTabSz="685800"/>
            <a:r>
              <a:rPr lang="en-US" sz="900" kern="1200" dirty="0">
                <a:latin typeface="Calibri"/>
                <a:ea typeface="+mn-ea"/>
                <a:cs typeface="+mn-cs"/>
              </a:rPr>
              <a:t>Stephen Heyward</a:t>
            </a:r>
          </a:p>
          <a:p>
            <a:pPr defTabSz="685800"/>
            <a:r>
              <a:rPr lang="en-US" sz="900" kern="1200" dirty="0">
                <a:latin typeface="Calibri"/>
                <a:ea typeface="+mn-ea"/>
                <a:cs typeface="+mn-cs"/>
              </a:rPr>
              <a:t>Angela Klumpp</a:t>
            </a:r>
          </a:p>
          <a:p>
            <a:pPr defTabSz="685800"/>
            <a:r>
              <a:rPr lang="en-US" sz="900" kern="1200" dirty="0">
                <a:latin typeface="Calibri"/>
                <a:ea typeface="+mn-ea"/>
                <a:cs typeface="+mn-cs"/>
              </a:rPr>
              <a:t>Jacqueline Lachapelle</a:t>
            </a:r>
          </a:p>
          <a:p>
            <a:pPr defTabSz="685800"/>
            <a:r>
              <a:rPr lang="en-US" sz="900" kern="1200" dirty="0">
                <a:latin typeface="Calibri"/>
                <a:ea typeface="+mn-ea"/>
                <a:cs typeface="+mn-cs"/>
              </a:rPr>
              <a:t>Tasha Naquin</a:t>
            </a:r>
          </a:p>
          <a:p>
            <a:pPr defTabSz="685800"/>
            <a:r>
              <a:rPr lang="en-US" sz="900" kern="1200" dirty="0">
                <a:latin typeface="Calibri"/>
                <a:ea typeface="+mn-ea"/>
                <a:cs typeface="+mn-cs"/>
              </a:rPr>
              <a:t>Shelley Papillion</a:t>
            </a:r>
          </a:p>
          <a:p>
            <a:pPr defTabSz="685800"/>
            <a:r>
              <a:rPr lang="en-US" sz="900" kern="1200" dirty="0">
                <a:latin typeface="Calibri"/>
                <a:ea typeface="+mn-ea"/>
                <a:cs typeface="+mn-cs"/>
              </a:rPr>
              <a:t>Donnie Thibodeaux</a:t>
            </a:r>
          </a:p>
          <a:p>
            <a:pPr defTabSz="685800"/>
            <a:r>
              <a:rPr lang="en-US" sz="900" kern="1200" dirty="0">
                <a:latin typeface="Calibri"/>
                <a:ea typeface="+mn-ea"/>
                <a:cs typeface="+mn-cs"/>
              </a:rPr>
              <a:t>Jim Veillon</a:t>
            </a:r>
          </a:p>
          <a:p>
            <a:pPr defTabSz="685800"/>
            <a:r>
              <a:rPr lang="en-US" sz="900" kern="1200" dirty="0">
                <a:latin typeface="Calibri"/>
                <a:ea typeface="+mn-ea"/>
                <a:cs typeface="+mn-cs"/>
              </a:rPr>
              <a:t>Marjana Herring</a:t>
            </a:r>
          </a:p>
          <a:p>
            <a:pPr defTabSz="685800"/>
            <a:endParaRPr lang="en-US" sz="900" kern="1200" dirty="0">
              <a:latin typeface="Calibri"/>
              <a:ea typeface="+mn-ea"/>
              <a:cs typeface="+mn-cs"/>
            </a:endParaRPr>
          </a:p>
          <a:p>
            <a:pPr defTabSz="685800"/>
            <a:endParaRPr lang="en-US" sz="900" kern="1200" dirty="0">
              <a:latin typeface="Calibri"/>
              <a:ea typeface="+mn-ea"/>
              <a:cs typeface="+mn-cs"/>
            </a:endParaRPr>
          </a:p>
          <a:p>
            <a:pPr defTabSz="685800"/>
            <a:endParaRPr lang="en-US" sz="900" kern="1200" dirty="0">
              <a:latin typeface="Calibri"/>
              <a:ea typeface="+mn-ea"/>
              <a:cs typeface="+mn-cs"/>
            </a:endParaRPr>
          </a:p>
          <a:p>
            <a:pPr defTabSz="685800"/>
            <a:endParaRPr lang="en-US" sz="900" kern="1200" dirty="0">
              <a:latin typeface="Calibri"/>
              <a:ea typeface="+mn-ea"/>
              <a:cs typeface="+mn-cs"/>
            </a:endParaRPr>
          </a:p>
        </p:txBody>
      </p:sp>
      <p:sp>
        <p:nvSpPr>
          <p:cNvPr id="35" name="Line Callout 1 (Accent Bar) 34">
            <a:extLst>
              <a:ext uri="{C183D7F6-B498-43B3-948B-1728B52AA6E4}">
                <adec:decorative xmlns:adec="http://schemas.microsoft.com/office/drawing/2017/decorative" val="1"/>
              </a:ext>
            </a:extLst>
          </p:cNvPr>
          <p:cNvSpPr/>
          <p:nvPr/>
        </p:nvSpPr>
        <p:spPr>
          <a:xfrm>
            <a:off x="6442474" y="3918497"/>
            <a:ext cx="1655045" cy="723310"/>
          </a:xfrm>
          <a:prstGeom prst="accentCallout1">
            <a:avLst>
              <a:gd name="adj1" fmla="val 18750"/>
              <a:gd name="adj2" fmla="val -8333"/>
              <a:gd name="adj3" fmla="val -377"/>
              <a:gd name="adj4" fmla="val -5128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dirty="0">
              <a:solidFill>
                <a:srgbClr val="FFFFFF"/>
              </a:solidFill>
              <a:latin typeface="Calibri"/>
            </a:endParaRPr>
          </a:p>
        </p:txBody>
      </p:sp>
      <p:sp>
        <p:nvSpPr>
          <p:cNvPr id="36" name="TextBox 35"/>
          <p:cNvSpPr txBox="1"/>
          <p:nvPr/>
        </p:nvSpPr>
        <p:spPr>
          <a:xfrm>
            <a:off x="6335832" y="4018558"/>
            <a:ext cx="1514475" cy="923330"/>
          </a:xfrm>
          <a:prstGeom prst="rect">
            <a:avLst/>
          </a:prstGeom>
          <a:noFill/>
        </p:spPr>
        <p:txBody>
          <a:bodyPr wrap="square" rtlCol="0">
            <a:spAutoFit/>
          </a:bodyPr>
          <a:lstStyle/>
          <a:p>
            <a:pPr defTabSz="685800"/>
            <a:r>
              <a:rPr lang="en-US" sz="1350" kern="1200" dirty="0">
                <a:latin typeface="Calibri"/>
                <a:ea typeface="+mn-ea"/>
                <a:cs typeface="+mn-cs"/>
              </a:rPr>
              <a:t>LSUHSC-NO</a:t>
            </a:r>
          </a:p>
          <a:p>
            <a:pPr defTabSz="685800"/>
            <a:r>
              <a:rPr lang="en-US" sz="900" kern="1200" dirty="0">
                <a:latin typeface="Calibri"/>
                <a:ea typeface="+mn-ea"/>
                <a:cs typeface="+mn-cs"/>
              </a:rPr>
              <a:t>Bryant Faust</a:t>
            </a:r>
          </a:p>
          <a:p>
            <a:pPr defTabSz="685800"/>
            <a:r>
              <a:rPr lang="en-US" sz="900" kern="1200" dirty="0">
                <a:latin typeface="Calibri"/>
                <a:ea typeface="+mn-ea"/>
                <a:cs typeface="+mn-cs"/>
              </a:rPr>
              <a:t>Patrick Gorman</a:t>
            </a:r>
          </a:p>
          <a:p>
            <a:pPr defTabSz="685800"/>
            <a:r>
              <a:rPr lang="en-US" sz="900" kern="1200" dirty="0">
                <a:latin typeface="Calibri"/>
                <a:ea typeface="+mn-ea"/>
                <a:cs typeface="+mn-cs"/>
              </a:rPr>
              <a:t>Wendy Simoneaux</a:t>
            </a:r>
          </a:p>
          <a:p>
            <a:pPr defTabSz="685800"/>
            <a:endParaRPr lang="en-US" sz="1350" kern="1200" dirty="0">
              <a:latin typeface="Calibri"/>
              <a:ea typeface="+mn-ea"/>
              <a:cs typeface="+mn-cs"/>
            </a:endParaRPr>
          </a:p>
        </p:txBody>
      </p:sp>
      <p:sp>
        <p:nvSpPr>
          <p:cNvPr id="37" name="Line Callout 1 36">
            <a:extLst>
              <a:ext uri="{C183D7F6-B498-43B3-948B-1728B52AA6E4}">
                <adec:decorative xmlns:adec="http://schemas.microsoft.com/office/drawing/2017/decorative" val="1"/>
              </a:ext>
            </a:extLst>
          </p:cNvPr>
          <p:cNvSpPr/>
          <p:nvPr/>
        </p:nvSpPr>
        <p:spPr>
          <a:xfrm flipH="1">
            <a:off x="1788122" y="3736769"/>
            <a:ext cx="1363808" cy="785765"/>
          </a:xfrm>
          <a:prstGeom prst="borderCallout1">
            <a:avLst>
              <a:gd name="adj1" fmla="val 18750"/>
              <a:gd name="adj2" fmla="val -8333"/>
              <a:gd name="adj3" fmla="val -22962"/>
              <a:gd name="adj4" fmla="val -125284"/>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en-US" sz="900" kern="1200" dirty="0">
              <a:solidFill>
                <a:srgbClr val="000000"/>
              </a:solidFill>
              <a:latin typeface="Calibri"/>
            </a:endParaRPr>
          </a:p>
        </p:txBody>
      </p:sp>
      <p:sp>
        <p:nvSpPr>
          <p:cNvPr id="38" name="Rectangle 37"/>
          <p:cNvSpPr/>
          <p:nvPr/>
        </p:nvSpPr>
        <p:spPr>
          <a:xfrm>
            <a:off x="1780035" y="3736768"/>
            <a:ext cx="1352003" cy="1408078"/>
          </a:xfrm>
          <a:prstGeom prst="rect">
            <a:avLst/>
          </a:prstGeom>
          <a:solidFill>
            <a:schemeClr val="bg1"/>
          </a:solidFill>
        </p:spPr>
        <p:txBody>
          <a:bodyPr wrap="square">
            <a:spAutoFit/>
          </a:bodyPr>
          <a:lstStyle/>
          <a:p>
            <a:pPr defTabSz="685800"/>
            <a:r>
              <a:rPr lang="en-US" sz="1350" kern="1200" dirty="0">
                <a:latin typeface="Calibri"/>
                <a:ea typeface="+mn-ea"/>
                <a:cs typeface="+mn-cs"/>
              </a:rPr>
              <a:t>LSU-A&amp;M</a:t>
            </a:r>
          </a:p>
          <a:p>
            <a:pPr defTabSz="685800"/>
            <a:r>
              <a:rPr lang="en-US" sz="900" kern="1200" dirty="0">
                <a:latin typeface="Calibri"/>
                <a:ea typeface="+mn-ea"/>
                <a:cs typeface="+mn-cs"/>
              </a:rPr>
              <a:t>Clay Benton	</a:t>
            </a:r>
          </a:p>
          <a:p>
            <a:pPr defTabSz="685800"/>
            <a:r>
              <a:rPr lang="en-US" sz="900" kern="1200" dirty="0">
                <a:latin typeface="Calibri"/>
                <a:ea typeface="+mn-ea"/>
                <a:cs typeface="+mn-cs"/>
              </a:rPr>
              <a:t>Emmett Brown</a:t>
            </a:r>
          </a:p>
          <a:p>
            <a:pPr defTabSz="685800"/>
            <a:r>
              <a:rPr lang="en-US" sz="900" kern="1200" dirty="0">
                <a:latin typeface="Calibri"/>
                <a:ea typeface="+mn-ea"/>
                <a:cs typeface="+mn-cs"/>
              </a:rPr>
              <a:t>Robert Doolos</a:t>
            </a:r>
          </a:p>
          <a:p>
            <a:pPr defTabSz="685800"/>
            <a:r>
              <a:rPr lang="en-US" sz="900" kern="1200" dirty="0">
                <a:latin typeface="Calibri"/>
                <a:ea typeface="+mn-ea"/>
                <a:cs typeface="+mn-cs"/>
              </a:rPr>
              <a:t>Monica Esnault</a:t>
            </a:r>
          </a:p>
          <a:p>
            <a:pPr defTabSz="685800"/>
            <a:r>
              <a:rPr lang="en-US" sz="900" kern="1200" dirty="0">
                <a:latin typeface="Calibri"/>
                <a:ea typeface="+mn-ea"/>
                <a:cs typeface="+mn-cs"/>
              </a:rPr>
              <a:t>Amy Marix</a:t>
            </a:r>
          </a:p>
          <a:p>
            <a:pPr defTabSz="685800"/>
            <a:r>
              <a:rPr lang="en-US" sz="900" kern="1200" dirty="0">
                <a:latin typeface="Calibri"/>
                <a:ea typeface="+mn-ea"/>
                <a:cs typeface="+mn-cs"/>
              </a:rPr>
              <a:t>Beth Nettles</a:t>
            </a:r>
          </a:p>
          <a:p>
            <a:pPr defTabSz="685800"/>
            <a:r>
              <a:rPr lang="en-US" sz="900" kern="1200" dirty="0">
                <a:latin typeface="Calibri"/>
                <a:ea typeface="+mn-ea"/>
                <a:cs typeface="+mn-cs"/>
              </a:rPr>
              <a:t>Jessica Ott</a:t>
            </a:r>
          </a:p>
          <a:p>
            <a:pPr defTabSz="685800"/>
            <a:r>
              <a:rPr lang="en-US" sz="900" kern="1200" dirty="0">
                <a:latin typeface="Calibri"/>
                <a:ea typeface="+mn-ea"/>
                <a:cs typeface="+mn-cs"/>
              </a:rPr>
              <a:t>Elahe Russell</a:t>
            </a:r>
          </a:p>
        </p:txBody>
      </p:sp>
      <p:sp>
        <p:nvSpPr>
          <p:cNvPr id="40" name="TextBox 39"/>
          <p:cNvSpPr txBox="1"/>
          <p:nvPr/>
        </p:nvSpPr>
        <p:spPr>
          <a:xfrm>
            <a:off x="7516699" y="1193611"/>
            <a:ext cx="982856" cy="1477328"/>
          </a:xfrm>
          <a:prstGeom prst="rect">
            <a:avLst/>
          </a:prstGeom>
          <a:noFill/>
        </p:spPr>
        <p:txBody>
          <a:bodyPr wrap="square" rtlCol="0">
            <a:spAutoFit/>
          </a:bodyPr>
          <a:lstStyle/>
          <a:p>
            <a:pPr defTabSz="685800"/>
            <a:r>
              <a:rPr lang="en-US" sz="1350" kern="1200" dirty="0">
                <a:latin typeface="Calibri"/>
                <a:ea typeface="+mn-ea"/>
                <a:cs typeface="+mn-cs"/>
              </a:rPr>
              <a:t>LSU-ITS</a:t>
            </a:r>
          </a:p>
          <a:p>
            <a:pPr defTabSz="685800"/>
            <a:r>
              <a:rPr lang="en-US" sz="900" kern="1200" dirty="0">
                <a:latin typeface="Calibri"/>
                <a:ea typeface="+mn-ea"/>
                <a:cs typeface="+mn-cs"/>
              </a:rPr>
              <a:t>Robin Ethridge</a:t>
            </a:r>
          </a:p>
          <a:p>
            <a:pPr defTabSz="685800"/>
            <a:r>
              <a:rPr lang="en-US" sz="900" kern="1200" dirty="0">
                <a:latin typeface="Calibri"/>
                <a:ea typeface="+mn-ea"/>
                <a:cs typeface="+mn-cs"/>
              </a:rPr>
              <a:t>Susan Flanagin</a:t>
            </a:r>
          </a:p>
          <a:p>
            <a:pPr defTabSz="685800"/>
            <a:r>
              <a:rPr lang="en-US" sz="900" kern="1200" dirty="0">
                <a:latin typeface="Calibri"/>
                <a:ea typeface="+mn-ea"/>
                <a:cs typeface="+mn-cs"/>
              </a:rPr>
              <a:t>Tom Glenn</a:t>
            </a:r>
          </a:p>
          <a:p>
            <a:pPr defTabSz="685800"/>
            <a:r>
              <a:rPr lang="en-US" sz="900" kern="1200" dirty="0">
                <a:latin typeface="Calibri"/>
                <a:ea typeface="+mn-ea"/>
                <a:cs typeface="+mn-cs"/>
              </a:rPr>
              <a:t>Cynthia Hadden</a:t>
            </a:r>
          </a:p>
          <a:p>
            <a:pPr defTabSz="685800"/>
            <a:r>
              <a:rPr lang="en-US" sz="900" kern="1200" dirty="0">
                <a:latin typeface="Calibri"/>
                <a:ea typeface="+mn-ea"/>
                <a:cs typeface="+mn-cs"/>
              </a:rPr>
              <a:t>ME Hart</a:t>
            </a:r>
          </a:p>
          <a:p>
            <a:pPr defTabSz="685800"/>
            <a:r>
              <a:rPr lang="en-US" sz="900" kern="1200" dirty="0">
                <a:latin typeface="Calibri"/>
                <a:ea typeface="+mn-ea"/>
                <a:cs typeface="+mn-cs"/>
              </a:rPr>
              <a:t>Byron Honore</a:t>
            </a:r>
          </a:p>
          <a:p>
            <a:pPr defTabSz="685800"/>
            <a:r>
              <a:rPr lang="en-US" sz="900" kern="1200" dirty="0">
                <a:latin typeface="Calibri"/>
                <a:ea typeface="+mn-ea"/>
                <a:cs typeface="+mn-cs"/>
              </a:rPr>
              <a:t>Julie Rose</a:t>
            </a:r>
          </a:p>
          <a:p>
            <a:pPr defTabSz="685800"/>
            <a:endParaRPr lang="en-US" sz="1350" kern="1200" dirty="0">
              <a:latin typeface="Calibri"/>
              <a:ea typeface="+mn-ea"/>
              <a:cs typeface="+mn-cs"/>
            </a:endParaRPr>
          </a:p>
        </p:txBody>
      </p:sp>
      <p:sp>
        <p:nvSpPr>
          <p:cNvPr id="27" name="Rectangle 26">
            <a:extLst>
              <a:ext uri="{C183D7F6-B498-43B3-948B-1728B52AA6E4}">
                <adec:decorative xmlns:adec="http://schemas.microsoft.com/office/drawing/2017/decorative" val="1"/>
              </a:ext>
            </a:extLst>
          </p:cNvPr>
          <p:cNvSpPr/>
          <p:nvPr/>
        </p:nvSpPr>
        <p:spPr>
          <a:xfrm>
            <a:off x="-4260" y="-13614"/>
            <a:ext cx="9144000" cy="693347"/>
          </a:xfrm>
          <a:prstGeom prst="rect">
            <a:avLst/>
          </a:prstGeom>
          <a:solidFill>
            <a:srgbClr val="3F244E"/>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dirty="0">
              <a:solidFill>
                <a:srgbClr val="FFFFFF"/>
              </a:solidFill>
              <a:latin typeface="Calibri"/>
            </a:endParaRPr>
          </a:p>
        </p:txBody>
      </p:sp>
      <p:grpSp>
        <p:nvGrpSpPr>
          <p:cNvPr id="30" name="Group 29" descr="chain of command"/>
          <p:cNvGrpSpPr/>
          <p:nvPr/>
        </p:nvGrpSpPr>
        <p:grpSpPr>
          <a:xfrm>
            <a:off x="206830" y="185457"/>
            <a:ext cx="717959" cy="717959"/>
            <a:chOff x="439553" y="357939"/>
            <a:chExt cx="957279" cy="957279"/>
          </a:xfrm>
          <a:solidFill>
            <a:srgbClr val="D77A41"/>
          </a:solidFill>
        </p:grpSpPr>
        <p:sp>
          <p:nvSpPr>
            <p:cNvPr id="39" name="Oval 38"/>
            <p:cNvSpPr/>
            <p:nvPr/>
          </p:nvSpPr>
          <p:spPr>
            <a:xfrm>
              <a:off x="439553" y="357939"/>
              <a:ext cx="957279" cy="957279"/>
            </a:xfrm>
            <a:prstGeom prst="ellipse">
              <a:avLst/>
            </a:prstGeom>
            <a:grp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d-ID" sz="1350" kern="1200">
                <a:solidFill>
                  <a:srgbClr val="FFFFFF"/>
                </a:solidFill>
                <a:latin typeface="Calibri"/>
              </a:endParaRPr>
            </a:p>
          </p:txBody>
        </p:sp>
        <p:pic>
          <p:nvPicPr>
            <p:cNvPr id="41" name="Picture 40">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720" y="625801"/>
              <a:ext cx="632330" cy="421553"/>
            </a:xfrm>
            <a:prstGeom prst="rect">
              <a:avLst/>
            </a:prstGeom>
            <a:grpFill/>
          </p:spPr>
        </p:pic>
      </p:grpSp>
      <p:sp>
        <p:nvSpPr>
          <p:cNvPr id="42" name="TextBox 41"/>
          <p:cNvSpPr txBox="1"/>
          <p:nvPr/>
        </p:nvSpPr>
        <p:spPr>
          <a:xfrm>
            <a:off x="858339" y="21437"/>
            <a:ext cx="4086632" cy="646331"/>
          </a:xfrm>
          <a:prstGeom prst="rect">
            <a:avLst/>
          </a:prstGeom>
          <a:noFill/>
        </p:spPr>
        <p:txBody>
          <a:bodyPr wrap="none" rtlCol="0">
            <a:spAutoFit/>
          </a:bodyPr>
          <a:lstStyle/>
          <a:p>
            <a:pPr defTabSz="685800"/>
            <a:r>
              <a:rPr lang="en-US" sz="3600" kern="1200" dirty="0">
                <a:solidFill>
                  <a:srgbClr val="FFFFFF"/>
                </a:solidFill>
                <a:latin typeface="Calibri Light"/>
                <a:ea typeface="+mn-ea"/>
                <a:cs typeface="+mn-cs"/>
              </a:rPr>
              <a:t>    Alexandria Summit</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6459" y="2271538"/>
            <a:ext cx="67076" cy="99929"/>
          </a:xfrm>
          <a:prstGeom prst="rect">
            <a:avLst/>
          </a:prstGeom>
        </p:spPr>
      </p:pic>
      <p:pic>
        <p:nvPicPr>
          <p:cNvPr id="44" name="Picture 43">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108" y="2995603"/>
            <a:ext cx="67076" cy="99929"/>
          </a:xfrm>
          <a:prstGeom prst="rect">
            <a:avLst/>
          </a:prstGeom>
        </p:spPr>
      </p:pic>
      <p:pic>
        <p:nvPicPr>
          <p:cNvPr id="45" name="Picture 44">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161" y="2732437"/>
            <a:ext cx="67076" cy="99929"/>
          </a:xfrm>
          <a:prstGeom prst="rect">
            <a:avLst/>
          </a:prstGeom>
        </p:spPr>
      </p:pic>
      <p:pic>
        <p:nvPicPr>
          <p:cNvPr id="46" name="Picture 4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108" y="3134436"/>
            <a:ext cx="67076" cy="99929"/>
          </a:xfrm>
          <a:prstGeom prst="rect">
            <a:avLst/>
          </a:prstGeom>
        </p:spPr>
      </p:pic>
      <p:sp>
        <p:nvSpPr>
          <p:cNvPr id="47" name="Rectangle 46"/>
          <p:cNvSpPr/>
          <p:nvPr/>
        </p:nvSpPr>
        <p:spPr>
          <a:xfrm>
            <a:off x="1580828" y="1065995"/>
            <a:ext cx="1338834" cy="992579"/>
          </a:xfrm>
          <a:prstGeom prst="rect">
            <a:avLst/>
          </a:prstGeom>
          <a:solidFill>
            <a:schemeClr val="bg1"/>
          </a:solidFill>
        </p:spPr>
        <p:txBody>
          <a:bodyPr wrap="square">
            <a:spAutoFit/>
          </a:bodyPr>
          <a:lstStyle/>
          <a:p>
            <a:pPr defTabSz="685800"/>
            <a:r>
              <a:rPr lang="en-US" sz="1350" kern="1200" dirty="0">
                <a:latin typeface="Calibri"/>
                <a:ea typeface="+mn-ea"/>
                <a:cs typeface="+mn-cs"/>
              </a:rPr>
              <a:t>LSUHSC-S</a:t>
            </a:r>
          </a:p>
          <a:p>
            <a:pPr defTabSz="685800"/>
            <a:r>
              <a:rPr lang="en-US" sz="900" kern="1200" dirty="0">
                <a:latin typeface="Calibri"/>
                <a:ea typeface="+mn-ea"/>
                <a:cs typeface="+mn-cs"/>
              </a:rPr>
              <a:t>Kimberly Carmen</a:t>
            </a:r>
          </a:p>
          <a:p>
            <a:pPr defTabSz="685800"/>
            <a:r>
              <a:rPr lang="en-US" sz="900" kern="1200" dirty="0">
                <a:latin typeface="Calibri"/>
                <a:ea typeface="+mn-ea"/>
                <a:cs typeface="+mn-cs"/>
              </a:rPr>
              <a:t>Sherry Gladney</a:t>
            </a:r>
          </a:p>
          <a:p>
            <a:pPr defTabSz="685800"/>
            <a:endParaRPr lang="en-US" sz="900" kern="1200" dirty="0">
              <a:latin typeface="Calibri"/>
              <a:ea typeface="+mn-ea"/>
              <a:cs typeface="+mn-cs"/>
            </a:endParaRPr>
          </a:p>
          <a:p>
            <a:pPr defTabSz="685800"/>
            <a:endParaRPr lang="en-US" sz="900" kern="1200" dirty="0">
              <a:latin typeface="Calibri"/>
              <a:ea typeface="+mn-ea"/>
              <a:cs typeface="+mn-cs"/>
            </a:endParaRPr>
          </a:p>
          <a:p>
            <a:pPr defTabSz="685800"/>
            <a:endParaRPr lang="en-US" sz="900" kern="1200" dirty="0">
              <a:latin typeface="Calibri"/>
              <a:ea typeface="+mn-ea"/>
              <a:cs typeface="+mn-cs"/>
            </a:endParaRPr>
          </a:p>
        </p:txBody>
      </p:sp>
      <p:pic>
        <p:nvPicPr>
          <p:cNvPr id="43" name="Picture 42">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6135" y="4418717"/>
            <a:ext cx="67076" cy="99929"/>
          </a:xfrm>
          <a:prstGeom prst="rect">
            <a:avLst/>
          </a:prstGeom>
        </p:spPr>
      </p:pic>
      <p:sp>
        <p:nvSpPr>
          <p:cNvPr id="4" name="TextBox 3"/>
          <p:cNvSpPr txBox="1"/>
          <p:nvPr/>
        </p:nvSpPr>
        <p:spPr>
          <a:xfrm>
            <a:off x="3657600" y="4754563"/>
            <a:ext cx="1828800" cy="300082"/>
          </a:xfrm>
          <a:prstGeom prst="rect">
            <a:avLst/>
          </a:prstGeom>
          <a:noFill/>
        </p:spPr>
        <p:txBody>
          <a:bodyPr wrap="square" rtlCol="0">
            <a:spAutoFit/>
          </a:bodyPr>
          <a:lstStyle/>
          <a:p>
            <a:pPr defTabSz="685800"/>
            <a:r>
              <a:rPr lang="en-US" sz="1350" kern="1200" dirty="0">
                <a:latin typeface="Calibri"/>
                <a:ea typeface="+mn-ea"/>
                <a:cs typeface="+mn-cs"/>
              </a:rPr>
              <a:t>November 10, 2017</a:t>
            </a:r>
          </a:p>
        </p:txBody>
      </p:sp>
      <p:sp>
        <p:nvSpPr>
          <p:cNvPr id="7" name="Title 6"/>
          <p:cNvSpPr>
            <a:spLocks noGrp="1"/>
          </p:cNvSpPr>
          <p:nvPr>
            <p:ph type="title" idx="4294967295"/>
          </p:nvPr>
        </p:nvSpPr>
        <p:spPr>
          <a:xfrm>
            <a:off x="0" y="-342900"/>
            <a:ext cx="7886700" cy="171450"/>
          </a:xfrm>
        </p:spPr>
        <p:txBody>
          <a:bodyPr>
            <a:normAutofit fontScale="90000"/>
          </a:bodyPr>
          <a:lstStyle/>
          <a:p>
            <a:r>
              <a:rPr lang="en-US" sz="1050" dirty="0"/>
              <a:t>[OR][A] Alex Summit Map</a:t>
            </a:r>
          </a:p>
        </p:txBody>
      </p:sp>
      <p:pic>
        <p:nvPicPr>
          <p:cNvPr id="48" name="Picture 47">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3681" y="5017893"/>
            <a:ext cx="67076" cy="99929"/>
          </a:xfrm>
          <a:prstGeom prst="rect">
            <a:avLst/>
          </a:prstGeom>
        </p:spPr>
      </p:pic>
      <p:sp>
        <p:nvSpPr>
          <p:cNvPr id="10" name="TextBox 9"/>
          <p:cNvSpPr txBox="1"/>
          <p:nvPr/>
        </p:nvSpPr>
        <p:spPr>
          <a:xfrm>
            <a:off x="7671012" y="4976830"/>
            <a:ext cx="1468277" cy="184666"/>
          </a:xfrm>
          <a:prstGeom prst="rect">
            <a:avLst/>
          </a:prstGeom>
          <a:noFill/>
        </p:spPr>
        <p:txBody>
          <a:bodyPr wrap="square" rtlCol="0">
            <a:spAutoFit/>
          </a:bodyPr>
          <a:lstStyle/>
          <a:p>
            <a:pPr defTabSz="685800"/>
            <a:r>
              <a:rPr lang="en-US" sz="600" b="1" kern="1200" dirty="0">
                <a:latin typeface="Calibri Light"/>
                <a:ea typeface="+mn-ea"/>
                <a:cs typeface="+mn-cs"/>
              </a:rPr>
              <a:t>Indicates participation via teleconference</a:t>
            </a:r>
          </a:p>
        </p:txBody>
      </p:sp>
    </p:spTree>
    <p:extLst>
      <p:ext uri="{BB962C8B-B14F-4D97-AF65-F5344CB8AC3E}">
        <p14:creationId xmlns:p14="http://schemas.microsoft.com/office/powerpoint/2010/main" val="209390323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25688" y="58134"/>
            <a:ext cx="4072525" cy="600164"/>
          </a:xfrm>
          <a:prstGeom prst="rect">
            <a:avLst/>
          </a:prstGeom>
        </p:spPr>
        <p:txBody>
          <a:bodyPr wrap="none">
            <a:spAutoFit/>
          </a:bodyPr>
          <a:lstStyle/>
          <a:p>
            <a:pPr defTabSz="685800"/>
            <a:r>
              <a:rPr lang="en-US" sz="3300" kern="1200" dirty="0">
                <a:solidFill>
                  <a:srgbClr val="FFFFFF"/>
                </a:solidFill>
                <a:latin typeface="Calibri Light"/>
                <a:ea typeface="+mn-ea"/>
                <a:cs typeface="+mn-cs"/>
              </a:rPr>
              <a:t>Stakeholders Identified</a:t>
            </a:r>
          </a:p>
        </p:txBody>
      </p:sp>
      <p:sp>
        <p:nvSpPr>
          <p:cNvPr id="27" name="Freeform 28">
            <a:extLst>
              <a:ext uri="{C183D7F6-B498-43B3-948B-1728B52AA6E4}">
                <adec:decorative xmlns:adec="http://schemas.microsoft.com/office/drawing/2017/decorative" val="1"/>
              </a:ext>
            </a:extLst>
          </p:cNvPr>
          <p:cNvSpPr>
            <a:spLocks noEditPoints="1"/>
          </p:cNvSpPr>
          <p:nvPr/>
        </p:nvSpPr>
        <p:spPr bwMode="auto">
          <a:xfrm>
            <a:off x="483290" y="442952"/>
            <a:ext cx="319994" cy="411480"/>
          </a:xfrm>
          <a:custGeom>
            <a:avLst/>
            <a:gdLst>
              <a:gd name="T0" fmla="*/ 1468 w 1504"/>
              <a:gd name="T1" fmla="*/ 510 h 1558"/>
              <a:gd name="T2" fmla="*/ 1053 w 1504"/>
              <a:gd name="T3" fmla="*/ 418 h 1558"/>
              <a:gd name="T4" fmla="*/ 1044 w 1504"/>
              <a:gd name="T5" fmla="*/ 292 h 1558"/>
              <a:gd name="T6" fmla="*/ 460 w 1504"/>
              <a:gd name="T7" fmla="*/ 292 h 1558"/>
              <a:gd name="T8" fmla="*/ 451 w 1504"/>
              <a:gd name="T9" fmla="*/ 418 h 1558"/>
              <a:gd name="T10" fmla="*/ 36 w 1504"/>
              <a:gd name="T11" fmla="*/ 510 h 1558"/>
              <a:gd name="T12" fmla="*/ 0 w 1504"/>
              <a:gd name="T13" fmla="*/ 691 h 1558"/>
              <a:gd name="T14" fmla="*/ 73 w 1504"/>
              <a:gd name="T15" fmla="*/ 1108 h 1558"/>
              <a:gd name="T16" fmla="*/ 182 w 1504"/>
              <a:gd name="T17" fmla="*/ 1454 h 1558"/>
              <a:gd name="T18" fmla="*/ 327 w 1504"/>
              <a:gd name="T19" fmla="*/ 1454 h 1558"/>
              <a:gd name="T20" fmla="*/ 436 w 1504"/>
              <a:gd name="T21" fmla="*/ 1108 h 1558"/>
              <a:gd name="T22" fmla="*/ 508 w 1504"/>
              <a:gd name="T23" fmla="*/ 1094 h 1558"/>
              <a:gd name="T24" fmla="*/ 655 w 1504"/>
              <a:gd name="T25" fmla="*/ 1558 h 1558"/>
              <a:gd name="T26" fmla="*/ 849 w 1504"/>
              <a:gd name="T27" fmla="*/ 1558 h 1558"/>
              <a:gd name="T28" fmla="*/ 996 w 1504"/>
              <a:gd name="T29" fmla="*/ 1094 h 1558"/>
              <a:gd name="T30" fmla="*/ 1068 w 1504"/>
              <a:gd name="T31" fmla="*/ 1108 h 1558"/>
              <a:gd name="T32" fmla="*/ 1177 w 1504"/>
              <a:gd name="T33" fmla="*/ 1454 h 1558"/>
              <a:gd name="T34" fmla="*/ 1322 w 1504"/>
              <a:gd name="T35" fmla="*/ 1454 h 1558"/>
              <a:gd name="T36" fmla="*/ 1431 w 1504"/>
              <a:gd name="T37" fmla="*/ 1108 h 1558"/>
              <a:gd name="T38" fmla="*/ 1504 w 1504"/>
              <a:gd name="T39" fmla="*/ 691 h 1558"/>
              <a:gd name="T40" fmla="*/ 218 w 1504"/>
              <a:gd name="T41" fmla="*/ 1048 h 1558"/>
              <a:gd name="T42" fmla="*/ 182 w 1504"/>
              <a:gd name="T43" fmla="*/ 1381 h 1558"/>
              <a:gd name="T44" fmla="*/ 145 w 1504"/>
              <a:gd name="T45" fmla="*/ 1054 h 1558"/>
              <a:gd name="T46" fmla="*/ 73 w 1504"/>
              <a:gd name="T47" fmla="*/ 691 h 1558"/>
              <a:gd name="T48" fmla="*/ 109 w 1504"/>
              <a:gd name="T49" fmla="*/ 510 h 1558"/>
              <a:gd name="T50" fmla="*/ 400 w 1504"/>
              <a:gd name="T51" fmla="*/ 510 h 1558"/>
              <a:gd name="T52" fmla="*/ 411 w 1504"/>
              <a:gd name="T53" fmla="*/ 637 h 1558"/>
              <a:gd name="T54" fmla="*/ 430 w 1504"/>
              <a:gd name="T55" fmla="*/ 1009 h 1558"/>
              <a:gd name="T56" fmla="*/ 363 w 1504"/>
              <a:gd name="T57" fmla="*/ 1345 h 1558"/>
              <a:gd name="T58" fmla="*/ 291 w 1504"/>
              <a:gd name="T59" fmla="*/ 1345 h 1558"/>
              <a:gd name="T60" fmla="*/ 703 w 1504"/>
              <a:gd name="T61" fmla="*/ 1014 h 1558"/>
              <a:gd name="T62" fmla="*/ 655 w 1504"/>
              <a:gd name="T63" fmla="*/ 1461 h 1558"/>
              <a:gd name="T64" fmla="*/ 606 w 1504"/>
              <a:gd name="T65" fmla="*/ 1023 h 1558"/>
              <a:gd name="T66" fmla="*/ 508 w 1504"/>
              <a:gd name="T67" fmla="*/ 691 h 1558"/>
              <a:gd name="T68" fmla="*/ 508 w 1504"/>
              <a:gd name="T69" fmla="*/ 535 h 1558"/>
              <a:gd name="T70" fmla="*/ 557 w 1504"/>
              <a:gd name="T71" fmla="*/ 292 h 1558"/>
              <a:gd name="T72" fmla="*/ 947 w 1504"/>
              <a:gd name="T73" fmla="*/ 292 h 1558"/>
              <a:gd name="T74" fmla="*/ 996 w 1504"/>
              <a:gd name="T75" fmla="*/ 535 h 1558"/>
              <a:gd name="T76" fmla="*/ 996 w 1504"/>
              <a:gd name="T77" fmla="*/ 925 h 1558"/>
              <a:gd name="T78" fmla="*/ 898 w 1504"/>
              <a:gd name="T79" fmla="*/ 1412 h 1558"/>
              <a:gd name="T80" fmla="*/ 801 w 1504"/>
              <a:gd name="T81" fmla="*/ 1412 h 1558"/>
              <a:gd name="T82" fmla="*/ 703 w 1504"/>
              <a:gd name="T83" fmla="*/ 1014 h 1558"/>
              <a:gd name="T84" fmla="*/ 1213 w 1504"/>
              <a:gd name="T85" fmla="*/ 1345 h 1558"/>
              <a:gd name="T86" fmla="*/ 1141 w 1504"/>
              <a:gd name="T87" fmla="*/ 1345 h 1558"/>
              <a:gd name="T88" fmla="*/ 1073 w 1504"/>
              <a:gd name="T89" fmla="*/ 1009 h 1558"/>
              <a:gd name="T90" fmla="*/ 1093 w 1504"/>
              <a:gd name="T91" fmla="*/ 637 h 1558"/>
              <a:gd name="T92" fmla="*/ 1104 w 1504"/>
              <a:gd name="T93" fmla="*/ 510 h 1558"/>
              <a:gd name="T94" fmla="*/ 1395 w 1504"/>
              <a:gd name="T95" fmla="*/ 510 h 1558"/>
              <a:gd name="T96" fmla="*/ 1431 w 1504"/>
              <a:gd name="T97" fmla="*/ 691 h 1558"/>
              <a:gd name="T98" fmla="*/ 1359 w 1504"/>
              <a:gd name="T99" fmla="*/ 1054 h 1558"/>
              <a:gd name="T100" fmla="*/ 1322 w 1504"/>
              <a:gd name="T101" fmla="*/ 1381 h 1558"/>
              <a:gd name="T102" fmla="*/ 1286 w 1504"/>
              <a:gd name="T103" fmla="*/ 1048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4" h="1558">
                <a:moveTo>
                  <a:pt x="1455" y="583"/>
                </a:moveTo>
                <a:cubicBezTo>
                  <a:pt x="1463" y="559"/>
                  <a:pt x="1468" y="535"/>
                  <a:pt x="1468" y="510"/>
                </a:cubicBezTo>
                <a:cubicBezTo>
                  <a:pt x="1468" y="390"/>
                  <a:pt x="1370" y="292"/>
                  <a:pt x="1250" y="292"/>
                </a:cubicBezTo>
                <a:cubicBezTo>
                  <a:pt x="1163" y="292"/>
                  <a:pt x="1088" y="344"/>
                  <a:pt x="1053" y="418"/>
                </a:cubicBezTo>
                <a:cubicBezTo>
                  <a:pt x="1045" y="408"/>
                  <a:pt x="1037" y="398"/>
                  <a:pt x="1027" y="390"/>
                </a:cubicBezTo>
                <a:cubicBezTo>
                  <a:pt x="1038" y="358"/>
                  <a:pt x="1044" y="325"/>
                  <a:pt x="1044" y="292"/>
                </a:cubicBezTo>
                <a:cubicBezTo>
                  <a:pt x="1044" y="131"/>
                  <a:pt x="913" y="0"/>
                  <a:pt x="752" y="0"/>
                </a:cubicBezTo>
                <a:cubicBezTo>
                  <a:pt x="591" y="0"/>
                  <a:pt x="460" y="131"/>
                  <a:pt x="460" y="292"/>
                </a:cubicBezTo>
                <a:cubicBezTo>
                  <a:pt x="460" y="325"/>
                  <a:pt x="466" y="358"/>
                  <a:pt x="477" y="390"/>
                </a:cubicBezTo>
                <a:cubicBezTo>
                  <a:pt x="467" y="398"/>
                  <a:pt x="459" y="408"/>
                  <a:pt x="451" y="418"/>
                </a:cubicBezTo>
                <a:cubicBezTo>
                  <a:pt x="416" y="344"/>
                  <a:pt x="341" y="292"/>
                  <a:pt x="254" y="292"/>
                </a:cubicBezTo>
                <a:cubicBezTo>
                  <a:pt x="134" y="292"/>
                  <a:pt x="36" y="390"/>
                  <a:pt x="36" y="510"/>
                </a:cubicBezTo>
                <a:cubicBezTo>
                  <a:pt x="36" y="535"/>
                  <a:pt x="41" y="559"/>
                  <a:pt x="49" y="583"/>
                </a:cubicBezTo>
                <a:cubicBezTo>
                  <a:pt x="19" y="609"/>
                  <a:pt x="0" y="648"/>
                  <a:pt x="0" y="691"/>
                </a:cubicBezTo>
                <a:cubicBezTo>
                  <a:pt x="0" y="982"/>
                  <a:pt x="0" y="982"/>
                  <a:pt x="0" y="982"/>
                </a:cubicBezTo>
                <a:cubicBezTo>
                  <a:pt x="0" y="1036"/>
                  <a:pt x="29" y="1082"/>
                  <a:pt x="73" y="1108"/>
                </a:cubicBezTo>
                <a:cubicBezTo>
                  <a:pt x="73" y="1345"/>
                  <a:pt x="73" y="1345"/>
                  <a:pt x="73" y="1345"/>
                </a:cubicBezTo>
                <a:cubicBezTo>
                  <a:pt x="73" y="1405"/>
                  <a:pt x="122" y="1454"/>
                  <a:pt x="182" y="1454"/>
                </a:cubicBezTo>
                <a:cubicBezTo>
                  <a:pt x="209" y="1454"/>
                  <a:pt x="235" y="1443"/>
                  <a:pt x="254" y="1426"/>
                </a:cubicBezTo>
                <a:cubicBezTo>
                  <a:pt x="273" y="1443"/>
                  <a:pt x="299" y="1454"/>
                  <a:pt x="327" y="1454"/>
                </a:cubicBezTo>
                <a:cubicBezTo>
                  <a:pt x="387" y="1454"/>
                  <a:pt x="436" y="1405"/>
                  <a:pt x="436" y="1345"/>
                </a:cubicBezTo>
                <a:cubicBezTo>
                  <a:pt x="436" y="1108"/>
                  <a:pt x="436" y="1108"/>
                  <a:pt x="436" y="1108"/>
                </a:cubicBezTo>
                <a:cubicBezTo>
                  <a:pt x="452" y="1098"/>
                  <a:pt x="465" y="1085"/>
                  <a:pt x="477" y="1070"/>
                </a:cubicBezTo>
                <a:cubicBezTo>
                  <a:pt x="487" y="1079"/>
                  <a:pt x="497" y="1087"/>
                  <a:pt x="508" y="1094"/>
                </a:cubicBezTo>
                <a:cubicBezTo>
                  <a:pt x="508" y="1412"/>
                  <a:pt x="508" y="1412"/>
                  <a:pt x="508" y="1412"/>
                </a:cubicBezTo>
                <a:cubicBezTo>
                  <a:pt x="508" y="1493"/>
                  <a:pt x="574" y="1558"/>
                  <a:pt x="655" y="1558"/>
                </a:cubicBezTo>
                <a:cubicBezTo>
                  <a:pt x="692" y="1558"/>
                  <a:pt x="726" y="1544"/>
                  <a:pt x="752" y="1521"/>
                </a:cubicBezTo>
                <a:cubicBezTo>
                  <a:pt x="778" y="1544"/>
                  <a:pt x="812" y="1558"/>
                  <a:pt x="849" y="1558"/>
                </a:cubicBezTo>
                <a:cubicBezTo>
                  <a:pt x="930" y="1558"/>
                  <a:pt x="996" y="1493"/>
                  <a:pt x="996" y="1412"/>
                </a:cubicBezTo>
                <a:cubicBezTo>
                  <a:pt x="996" y="1094"/>
                  <a:pt x="996" y="1094"/>
                  <a:pt x="996" y="1094"/>
                </a:cubicBezTo>
                <a:cubicBezTo>
                  <a:pt x="1007" y="1087"/>
                  <a:pt x="1017" y="1079"/>
                  <a:pt x="1027" y="1070"/>
                </a:cubicBezTo>
                <a:cubicBezTo>
                  <a:pt x="1039" y="1085"/>
                  <a:pt x="1052" y="1098"/>
                  <a:pt x="1068" y="1108"/>
                </a:cubicBezTo>
                <a:cubicBezTo>
                  <a:pt x="1068" y="1345"/>
                  <a:pt x="1068" y="1345"/>
                  <a:pt x="1068" y="1345"/>
                </a:cubicBezTo>
                <a:cubicBezTo>
                  <a:pt x="1068" y="1405"/>
                  <a:pt x="1117" y="1454"/>
                  <a:pt x="1177" y="1454"/>
                </a:cubicBezTo>
                <a:cubicBezTo>
                  <a:pt x="1205" y="1454"/>
                  <a:pt x="1230" y="1443"/>
                  <a:pt x="1250" y="1426"/>
                </a:cubicBezTo>
                <a:cubicBezTo>
                  <a:pt x="1269" y="1443"/>
                  <a:pt x="1295" y="1454"/>
                  <a:pt x="1322" y="1454"/>
                </a:cubicBezTo>
                <a:cubicBezTo>
                  <a:pt x="1382" y="1454"/>
                  <a:pt x="1431" y="1405"/>
                  <a:pt x="1431" y="1345"/>
                </a:cubicBezTo>
                <a:cubicBezTo>
                  <a:pt x="1431" y="1108"/>
                  <a:pt x="1431" y="1108"/>
                  <a:pt x="1431" y="1108"/>
                </a:cubicBezTo>
                <a:cubicBezTo>
                  <a:pt x="1475" y="1082"/>
                  <a:pt x="1504" y="1036"/>
                  <a:pt x="1504" y="982"/>
                </a:cubicBezTo>
                <a:cubicBezTo>
                  <a:pt x="1504" y="691"/>
                  <a:pt x="1504" y="691"/>
                  <a:pt x="1504" y="691"/>
                </a:cubicBezTo>
                <a:cubicBezTo>
                  <a:pt x="1504" y="648"/>
                  <a:pt x="1485" y="609"/>
                  <a:pt x="1455" y="583"/>
                </a:cubicBezTo>
                <a:close/>
                <a:moveTo>
                  <a:pt x="218" y="1048"/>
                </a:moveTo>
                <a:cubicBezTo>
                  <a:pt x="218" y="1345"/>
                  <a:pt x="218" y="1345"/>
                  <a:pt x="218" y="1345"/>
                </a:cubicBezTo>
                <a:cubicBezTo>
                  <a:pt x="218" y="1365"/>
                  <a:pt x="202" y="1381"/>
                  <a:pt x="182" y="1381"/>
                </a:cubicBezTo>
                <a:cubicBezTo>
                  <a:pt x="162" y="1381"/>
                  <a:pt x="145" y="1365"/>
                  <a:pt x="145" y="1345"/>
                </a:cubicBezTo>
                <a:cubicBezTo>
                  <a:pt x="145" y="1054"/>
                  <a:pt x="145" y="1054"/>
                  <a:pt x="145" y="1054"/>
                </a:cubicBezTo>
                <a:cubicBezTo>
                  <a:pt x="105" y="1054"/>
                  <a:pt x="73" y="1022"/>
                  <a:pt x="73" y="982"/>
                </a:cubicBezTo>
                <a:cubicBezTo>
                  <a:pt x="73" y="691"/>
                  <a:pt x="73" y="691"/>
                  <a:pt x="73" y="691"/>
                </a:cubicBezTo>
                <a:cubicBezTo>
                  <a:pt x="73" y="651"/>
                  <a:pt x="105" y="619"/>
                  <a:pt x="145" y="619"/>
                </a:cubicBezTo>
                <a:cubicBezTo>
                  <a:pt x="145" y="619"/>
                  <a:pt x="109" y="590"/>
                  <a:pt x="109" y="510"/>
                </a:cubicBezTo>
                <a:cubicBezTo>
                  <a:pt x="109" y="430"/>
                  <a:pt x="174" y="365"/>
                  <a:pt x="254" y="365"/>
                </a:cubicBezTo>
                <a:cubicBezTo>
                  <a:pt x="334" y="365"/>
                  <a:pt x="400" y="432"/>
                  <a:pt x="400" y="510"/>
                </a:cubicBezTo>
                <a:cubicBezTo>
                  <a:pt x="400" y="588"/>
                  <a:pt x="363" y="619"/>
                  <a:pt x="363" y="619"/>
                </a:cubicBezTo>
                <a:cubicBezTo>
                  <a:pt x="382" y="619"/>
                  <a:pt x="398" y="626"/>
                  <a:pt x="411" y="637"/>
                </a:cubicBezTo>
                <a:cubicBezTo>
                  <a:pt x="411" y="925"/>
                  <a:pt x="411" y="925"/>
                  <a:pt x="411" y="925"/>
                </a:cubicBezTo>
                <a:cubicBezTo>
                  <a:pt x="411" y="955"/>
                  <a:pt x="418" y="984"/>
                  <a:pt x="430" y="1009"/>
                </a:cubicBezTo>
                <a:cubicBezTo>
                  <a:pt x="420" y="1036"/>
                  <a:pt x="394" y="1054"/>
                  <a:pt x="363" y="1054"/>
                </a:cubicBezTo>
                <a:cubicBezTo>
                  <a:pt x="363" y="1345"/>
                  <a:pt x="363" y="1345"/>
                  <a:pt x="363" y="1345"/>
                </a:cubicBezTo>
                <a:cubicBezTo>
                  <a:pt x="363" y="1365"/>
                  <a:pt x="347" y="1381"/>
                  <a:pt x="327" y="1381"/>
                </a:cubicBezTo>
                <a:cubicBezTo>
                  <a:pt x="307" y="1381"/>
                  <a:pt x="291" y="1365"/>
                  <a:pt x="291" y="1345"/>
                </a:cubicBezTo>
                <a:cubicBezTo>
                  <a:pt x="291" y="1048"/>
                  <a:pt x="291" y="1048"/>
                  <a:pt x="291" y="1048"/>
                </a:cubicBezTo>
                <a:moveTo>
                  <a:pt x="703" y="1014"/>
                </a:moveTo>
                <a:cubicBezTo>
                  <a:pt x="703" y="1412"/>
                  <a:pt x="703" y="1412"/>
                  <a:pt x="703" y="1412"/>
                </a:cubicBezTo>
                <a:cubicBezTo>
                  <a:pt x="703" y="1439"/>
                  <a:pt x="682" y="1461"/>
                  <a:pt x="655" y="1461"/>
                </a:cubicBezTo>
                <a:cubicBezTo>
                  <a:pt x="628" y="1461"/>
                  <a:pt x="606" y="1439"/>
                  <a:pt x="606" y="1412"/>
                </a:cubicBezTo>
                <a:cubicBezTo>
                  <a:pt x="606" y="1023"/>
                  <a:pt x="606" y="1023"/>
                  <a:pt x="606" y="1023"/>
                </a:cubicBezTo>
                <a:cubicBezTo>
                  <a:pt x="552" y="1023"/>
                  <a:pt x="509" y="979"/>
                  <a:pt x="508" y="926"/>
                </a:cubicBezTo>
                <a:cubicBezTo>
                  <a:pt x="508" y="691"/>
                  <a:pt x="508" y="691"/>
                  <a:pt x="508" y="691"/>
                </a:cubicBezTo>
                <a:cubicBezTo>
                  <a:pt x="508" y="691"/>
                  <a:pt x="508" y="691"/>
                  <a:pt x="508" y="690"/>
                </a:cubicBezTo>
                <a:cubicBezTo>
                  <a:pt x="508" y="535"/>
                  <a:pt x="508" y="535"/>
                  <a:pt x="508" y="535"/>
                </a:cubicBezTo>
                <a:cubicBezTo>
                  <a:pt x="508" y="482"/>
                  <a:pt x="552" y="438"/>
                  <a:pt x="606" y="438"/>
                </a:cubicBezTo>
                <a:cubicBezTo>
                  <a:pt x="606" y="438"/>
                  <a:pt x="557" y="400"/>
                  <a:pt x="557" y="292"/>
                </a:cubicBezTo>
                <a:cubicBezTo>
                  <a:pt x="557" y="184"/>
                  <a:pt x="644" y="97"/>
                  <a:pt x="752" y="97"/>
                </a:cubicBezTo>
                <a:cubicBezTo>
                  <a:pt x="860" y="97"/>
                  <a:pt x="947" y="187"/>
                  <a:pt x="947" y="292"/>
                </a:cubicBezTo>
                <a:cubicBezTo>
                  <a:pt x="947" y="397"/>
                  <a:pt x="898" y="438"/>
                  <a:pt x="898" y="438"/>
                </a:cubicBezTo>
                <a:cubicBezTo>
                  <a:pt x="952" y="438"/>
                  <a:pt x="996" y="482"/>
                  <a:pt x="996" y="535"/>
                </a:cubicBezTo>
                <a:cubicBezTo>
                  <a:pt x="996" y="691"/>
                  <a:pt x="996" y="691"/>
                  <a:pt x="996" y="691"/>
                </a:cubicBezTo>
                <a:cubicBezTo>
                  <a:pt x="996" y="925"/>
                  <a:pt x="996" y="925"/>
                  <a:pt x="996" y="925"/>
                </a:cubicBezTo>
                <a:cubicBezTo>
                  <a:pt x="996" y="979"/>
                  <a:pt x="952" y="1023"/>
                  <a:pt x="898" y="1023"/>
                </a:cubicBezTo>
                <a:cubicBezTo>
                  <a:pt x="898" y="1412"/>
                  <a:pt x="898" y="1412"/>
                  <a:pt x="898" y="1412"/>
                </a:cubicBezTo>
                <a:cubicBezTo>
                  <a:pt x="898" y="1439"/>
                  <a:pt x="876" y="1461"/>
                  <a:pt x="849" y="1461"/>
                </a:cubicBezTo>
                <a:cubicBezTo>
                  <a:pt x="822" y="1461"/>
                  <a:pt x="801" y="1439"/>
                  <a:pt x="801" y="1412"/>
                </a:cubicBezTo>
                <a:cubicBezTo>
                  <a:pt x="801" y="1014"/>
                  <a:pt x="801" y="1014"/>
                  <a:pt x="801" y="1014"/>
                </a:cubicBezTo>
                <a:lnTo>
                  <a:pt x="703" y="1014"/>
                </a:lnTo>
                <a:close/>
                <a:moveTo>
                  <a:pt x="1213" y="1048"/>
                </a:moveTo>
                <a:cubicBezTo>
                  <a:pt x="1213" y="1345"/>
                  <a:pt x="1213" y="1345"/>
                  <a:pt x="1213" y="1345"/>
                </a:cubicBezTo>
                <a:cubicBezTo>
                  <a:pt x="1213" y="1365"/>
                  <a:pt x="1197" y="1381"/>
                  <a:pt x="1177" y="1381"/>
                </a:cubicBezTo>
                <a:cubicBezTo>
                  <a:pt x="1157" y="1381"/>
                  <a:pt x="1141" y="1365"/>
                  <a:pt x="1141" y="1345"/>
                </a:cubicBezTo>
                <a:cubicBezTo>
                  <a:pt x="1141" y="1054"/>
                  <a:pt x="1141" y="1054"/>
                  <a:pt x="1141" y="1054"/>
                </a:cubicBezTo>
                <a:cubicBezTo>
                  <a:pt x="1110" y="1054"/>
                  <a:pt x="1084" y="1036"/>
                  <a:pt x="1073" y="1009"/>
                </a:cubicBezTo>
                <a:cubicBezTo>
                  <a:pt x="1086" y="984"/>
                  <a:pt x="1093" y="955"/>
                  <a:pt x="1093" y="925"/>
                </a:cubicBezTo>
                <a:cubicBezTo>
                  <a:pt x="1093" y="637"/>
                  <a:pt x="1093" y="637"/>
                  <a:pt x="1093" y="637"/>
                </a:cubicBezTo>
                <a:cubicBezTo>
                  <a:pt x="1106" y="626"/>
                  <a:pt x="1122" y="619"/>
                  <a:pt x="1141" y="619"/>
                </a:cubicBezTo>
                <a:cubicBezTo>
                  <a:pt x="1141" y="619"/>
                  <a:pt x="1104" y="590"/>
                  <a:pt x="1104" y="510"/>
                </a:cubicBezTo>
                <a:cubicBezTo>
                  <a:pt x="1104" y="430"/>
                  <a:pt x="1170" y="365"/>
                  <a:pt x="1250" y="365"/>
                </a:cubicBezTo>
                <a:cubicBezTo>
                  <a:pt x="1330" y="365"/>
                  <a:pt x="1395" y="431"/>
                  <a:pt x="1395" y="510"/>
                </a:cubicBezTo>
                <a:cubicBezTo>
                  <a:pt x="1395" y="589"/>
                  <a:pt x="1359" y="619"/>
                  <a:pt x="1359" y="619"/>
                </a:cubicBezTo>
                <a:cubicBezTo>
                  <a:pt x="1399" y="619"/>
                  <a:pt x="1431" y="651"/>
                  <a:pt x="1431" y="691"/>
                </a:cubicBezTo>
                <a:cubicBezTo>
                  <a:pt x="1431" y="982"/>
                  <a:pt x="1431" y="982"/>
                  <a:pt x="1431" y="982"/>
                </a:cubicBezTo>
                <a:cubicBezTo>
                  <a:pt x="1431" y="1022"/>
                  <a:pt x="1399" y="1054"/>
                  <a:pt x="1359" y="1054"/>
                </a:cubicBezTo>
                <a:cubicBezTo>
                  <a:pt x="1359" y="1345"/>
                  <a:pt x="1359" y="1345"/>
                  <a:pt x="1359" y="1345"/>
                </a:cubicBezTo>
                <a:cubicBezTo>
                  <a:pt x="1359" y="1365"/>
                  <a:pt x="1342" y="1381"/>
                  <a:pt x="1322" y="1381"/>
                </a:cubicBezTo>
                <a:cubicBezTo>
                  <a:pt x="1302" y="1381"/>
                  <a:pt x="1286" y="1365"/>
                  <a:pt x="1286" y="1345"/>
                </a:cubicBezTo>
                <a:cubicBezTo>
                  <a:pt x="1286" y="1048"/>
                  <a:pt x="1286" y="1048"/>
                  <a:pt x="1286" y="1048"/>
                </a:cubicBezTo>
                <a:lnTo>
                  <a:pt x="1213" y="104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id-ID" sz="1350" kern="1200">
              <a:latin typeface="Calibri"/>
              <a:ea typeface="+mn-ea"/>
              <a:cs typeface="+mn-cs"/>
            </a:endParaRPr>
          </a:p>
        </p:txBody>
      </p:sp>
      <p:sp>
        <p:nvSpPr>
          <p:cNvPr id="28" name="Rectangle 27">
            <a:extLst>
              <a:ext uri="{C183D7F6-B498-43B3-948B-1728B52AA6E4}">
                <adec:decorative xmlns:adec="http://schemas.microsoft.com/office/drawing/2017/decorative" val="1"/>
              </a:ext>
            </a:extLst>
          </p:cNvPr>
          <p:cNvSpPr/>
          <p:nvPr/>
        </p:nvSpPr>
        <p:spPr>
          <a:xfrm>
            <a:off x="-4260" y="-13614"/>
            <a:ext cx="9144000" cy="693347"/>
          </a:xfrm>
          <a:prstGeom prst="rect">
            <a:avLst/>
          </a:prstGeom>
          <a:solidFill>
            <a:srgbClr val="3F244E"/>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dirty="0">
              <a:solidFill>
                <a:srgbClr val="FFFFFF"/>
              </a:solidFill>
              <a:latin typeface="Calibri"/>
            </a:endParaRPr>
          </a:p>
        </p:txBody>
      </p:sp>
      <p:sp>
        <p:nvSpPr>
          <p:cNvPr id="29" name="TextBox 28"/>
          <p:cNvSpPr txBox="1"/>
          <p:nvPr/>
        </p:nvSpPr>
        <p:spPr>
          <a:xfrm>
            <a:off x="1696694" y="21437"/>
            <a:ext cx="5750613" cy="646331"/>
          </a:xfrm>
          <a:prstGeom prst="rect">
            <a:avLst/>
          </a:prstGeom>
          <a:noFill/>
        </p:spPr>
        <p:txBody>
          <a:bodyPr wrap="none" rtlCol="0">
            <a:spAutoFit/>
          </a:bodyPr>
          <a:lstStyle/>
          <a:p>
            <a:pPr algn="ctr" defTabSz="685800"/>
            <a:r>
              <a:rPr lang="en-US" sz="3600" kern="1200" dirty="0">
                <a:solidFill>
                  <a:srgbClr val="FFFFFF"/>
                </a:solidFill>
                <a:latin typeface="Calibri Light"/>
                <a:ea typeface="+mn-ea"/>
                <a:cs typeface="+mn-cs"/>
              </a:rPr>
              <a:t>Student System Requirements</a:t>
            </a:r>
          </a:p>
        </p:txBody>
      </p:sp>
      <p:grpSp>
        <p:nvGrpSpPr>
          <p:cNvPr id="47" name="Group 46">
            <a:extLst>
              <a:ext uri="{C183D7F6-B498-43B3-948B-1728B52AA6E4}">
                <adec:decorative xmlns:adec="http://schemas.microsoft.com/office/drawing/2017/decorative" val="1"/>
              </a:ext>
            </a:extLst>
          </p:cNvPr>
          <p:cNvGrpSpPr/>
          <p:nvPr/>
        </p:nvGrpSpPr>
        <p:grpSpPr>
          <a:xfrm>
            <a:off x="-21005" y="4893290"/>
            <a:ext cx="9160745" cy="300082"/>
            <a:chOff x="-28005" y="6564490"/>
            <a:chExt cx="12214326" cy="400109"/>
          </a:xfrm>
        </p:grpSpPr>
        <p:sp>
          <p:nvSpPr>
            <p:cNvPr id="49" name="Rectangle 48"/>
            <p:cNvSpPr/>
            <p:nvPr/>
          </p:nvSpPr>
          <p:spPr>
            <a:xfrm>
              <a:off x="-5680" y="6593703"/>
              <a:ext cx="12192000" cy="310907"/>
            </a:xfrm>
            <a:prstGeom prst="rect">
              <a:avLst/>
            </a:prstGeom>
            <a:solidFill>
              <a:srgbClr val="3F244E"/>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dirty="0">
                <a:solidFill>
                  <a:srgbClr val="FFFFFF"/>
                </a:solidFill>
                <a:latin typeface="Calibri"/>
              </a:endParaRPr>
            </a:p>
          </p:txBody>
        </p:sp>
        <p:sp>
          <p:nvSpPr>
            <p:cNvPr id="50" name="TextBox 49"/>
            <p:cNvSpPr txBox="1"/>
            <p:nvPr/>
          </p:nvSpPr>
          <p:spPr>
            <a:xfrm>
              <a:off x="-28005" y="6564490"/>
              <a:ext cx="4477321" cy="400109"/>
            </a:xfrm>
            <a:prstGeom prst="rect">
              <a:avLst/>
            </a:prstGeom>
            <a:noFill/>
          </p:spPr>
          <p:txBody>
            <a:bodyPr wrap="square" rtlCol="0">
              <a:spAutoFit/>
            </a:bodyPr>
            <a:lstStyle/>
            <a:p>
              <a:pPr defTabSz="685800"/>
              <a:r>
                <a:rPr lang="en-US" sz="1350" b="1" kern="1200" dirty="0">
                  <a:solidFill>
                    <a:srgbClr val="FFFFFF"/>
                  </a:solidFill>
                  <a:latin typeface="Calibri"/>
                  <a:ea typeface="+mn-ea"/>
                  <a:cs typeface="+mn-cs"/>
                </a:rPr>
                <a:t>DIMENSION: </a:t>
              </a:r>
              <a:r>
                <a:rPr lang="en-US" sz="1350" kern="1200" dirty="0">
                  <a:solidFill>
                    <a:srgbClr val="FFFFFF"/>
                  </a:solidFill>
                  <a:latin typeface="Calibri Light"/>
                  <a:ea typeface="+mn-ea"/>
                  <a:cs typeface="+mn-cs"/>
                </a:rPr>
                <a:t>Functional Alignment</a:t>
              </a:r>
            </a:p>
          </p:txBody>
        </p:sp>
        <p:sp>
          <p:nvSpPr>
            <p:cNvPr id="51" name="TextBox 50"/>
            <p:cNvSpPr txBox="1"/>
            <p:nvPr/>
          </p:nvSpPr>
          <p:spPr>
            <a:xfrm>
              <a:off x="8904312" y="6564490"/>
              <a:ext cx="3282009" cy="400109"/>
            </a:xfrm>
            <a:prstGeom prst="rect">
              <a:avLst/>
            </a:prstGeom>
            <a:noFill/>
          </p:spPr>
          <p:txBody>
            <a:bodyPr wrap="square" rtlCol="0">
              <a:spAutoFit/>
            </a:bodyPr>
            <a:lstStyle/>
            <a:p>
              <a:pPr algn="r" defTabSz="685800"/>
              <a:r>
                <a:rPr lang="en-US" sz="1350" b="1" kern="1200" dirty="0">
                  <a:solidFill>
                    <a:srgbClr val="FFFFFF"/>
                  </a:solidFill>
                  <a:latin typeface="Calibri"/>
                  <a:ea typeface="+mn-ea"/>
                  <a:cs typeface="+mn-cs"/>
                </a:rPr>
                <a:t>CONSIDERATION:</a:t>
              </a:r>
              <a:r>
                <a:rPr lang="en-US" sz="1350" kern="1200" dirty="0">
                  <a:solidFill>
                    <a:srgbClr val="FFFFFF"/>
                  </a:solidFill>
                  <a:latin typeface="Calibri"/>
                  <a:ea typeface="+mn-ea"/>
                  <a:cs typeface="+mn-cs"/>
                </a:rPr>
                <a:t> </a:t>
              </a:r>
              <a:r>
                <a:rPr lang="en-US" sz="1350" kern="1200" dirty="0">
                  <a:solidFill>
                    <a:srgbClr val="FFFFFF"/>
                  </a:solidFill>
                  <a:latin typeface="Calibri Light"/>
                  <a:ea typeface="+mn-ea"/>
                  <a:cs typeface="+mn-cs"/>
                </a:rPr>
                <a:t>Functional Fit</a:t>
              </a:r>
            </a:p>
          </p:txBody>
        </p:sp>
      </p:grpSp>
      <p:grpSp>
        <p:nvGrpSpPr>
          <p:cNvPr id="33" name="Group 32">
            <a:extLst>
              <a:ext uri="{C183D7F6-B498-43B3-948B-1728B52AA6E4}">
                <adec:decorative xmlns:adec="http://schemas.microsoft.com/office/drawing/2017/decorative" val="1"/>
              </a:ext>
            </a:extLst>
          </p:cNvPr>
          <p:cNvGrpSpPr/>
          <p:nvPr/>
        </p:nvGrpSpPr>
        <p:grpSpPr>
          <a:xfrm>
            <a:off x="208015" y="185457"/>
            <a:ext cx="717959" cy="717959"/>
            <a:chOff x="277352" y="247275"/>
            <a:chExt cx="957279" cy="957279"/>
          </a:xfrm>
        </p:grpSpPr>
        <p:sp>
          <p:nvSpPr>
            <p:cNvPr id="34" name="Oval 33"/>
            <p:cNvSpPr/>
            <p:nvPr/>
          </p:nvSpPr>
          <p:spPr>
            <a:xfrm>
              <a:off x="277352" y="247275"/>
              <a:ext cx="957279" cy="957279"/>
            </a:xfrm>
            <a:prstGeom prst="ellipse">
              <a:avLst/>
            </a:prstGeom>
            <a:solidFill>
              <a:schemeClr val="accent3"/>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d-ID" sz="1350" kern="1200">
                <a:solidFill>
                  <a:srgbClr val="FFFFFF"/>
                </a:solidFill>
                <a:latin typeface="Calibri"/>
              </a:endParaRPr>
            </a:p>
          </p:txBody>
        </p:sp>
        <p:pic>
          <p:nvPicPr>
            <p:cNvPr id="35" name="Picture 3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71" y="451594"/>
              <a:ext cx="548640" cy="548640"/>
            </a:xfrm>
            <a:prstGeom prst="rect">
              <a:avLst/>
            </a:prstGeom>
          </p:spPr>
        </p:pic>
      </p:grpSp>
      <p:graphicFrame>
        <p:nvGraphicFramePr>
          <p:cNvPr id="30" name="Chart 29" descr="How workday student fits requirements related to configuration"/>
          <p:cNvGraphicFramePr/>
          <p:nvPr>
            <p:extLst>
              <p:ext uri="{D42A27DB-BD31-4B8C-83A1-F6EECF244321}">
                <p14:modId xmlns:p14="http://schemas.microsoft.com/office/powerpoint/2010/main" val="2891815938"/>
              </p:ext>
            </p:extLst>
          </p:nvPr>
        </p:nvGraphicFramePr>
        <p:xfrm>
          <a:off x="5043984" y="1356053"/>
          <a:ext cx="3716881" cy="26860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p:cNvGraphicFramePr>
            <a:graphicFrameLocks noGrp="1"/>
          </p:cNvGraphicFramePr>
          <p:nvPr>
            <p:extLst>
              <p:ext uri="{D42A27DB-BD31-4B8C-83A1-F6EECF244321}">
                <p14:modId xmlns:p14="http://schemas.microsoft.com/office/powerpoint/2010/main" val="77550994"/>
              </p:ext>
            </p:extLst>
          </p:nvPr>
        </p:nvGraphicFramePr>
        <p:xfrm>
          <a:off x="361253" y="2503013"/>
          <a:ext cx="4133792" cy="1763649"/>
        </p:xfrm>
        <a:graphic>
          <a:graphicData uri="http://schemas.openxmlformats.org/drawingml/2006/table">
            <a:tbl>
              <a:tblPr firstRow="1">
                <a:tableStyleId>{5C22544A-7EE6-4342-B048-85BDC9FD1C3A}</a:tableStyleId>
              </a:tblPr>
              <a:tblGrid>
                <a:gridCol w="1614086">
                  <a:extLst>
                    <a:ext uri="{9D8B030D-6E8A-4147-A177-3AD203B41FA5}">
                      <a16:colId xmlns:a16="http://schemas.microsoft.com/office/drawing/2014/main" val="20000"/>
                    </a:ext>
                  </a:extLst>
                </a:gridCol>
                <a:gridCol w="413652">
                  <a:extLst>
                    <a:ext uri="{9D8B030D-6E8A-4147-A177-3AD203B41FA5}">
                      <a16:colId xmlns:a16="http://schemas.microsoft.com/office/drawing/2014/main" val="20001"/>
                    </a:ext>
                  </a:extLst>
                </a:gridCol>
                <a:gridCol w="702018">
                  <a:extLst>
                    <a:ext uri="{9D8B030D-6E8A-4147-A177-3AD203B41FA5}">
                      <a16:colId xmlns:a16="http://schemas.microsoft.com/office/drawing/2014/main" val="20002"/>
                    </a:ext>
                  </a:extLst>
                </a:gridCol>
                <a:gridCol w="702018">
                  <a:extLst>
                    <a:ext uri="{9D8B030D-6E8A-4147-A177-3AD203B41FA5}">
                      <a16:colId xmlns:a16="http://schemas.microsoft.com/office/drawing/2014/main" val="20003"/>
                    </a:ext>
                  </a:extLst>
                </a:gridCol>
                <a:gridCol w="702018">
                  <a:extLst>
                    <a:ext uri="{9D8B030D-6E8A-4147-A177-3AD203B41FA5}">
                      <a16:colId xmlns:a16="http://schemas.microsoft.com/office/drawing/2014/main" val="20004"/>
                    </a:ext>
                  </a:extLst>
                </a:gridCol>
              </a:tblGrid>
              <a:tr h="142875">
                <a:tc>
                  <a:txBody>
                    <a:bodyPr/>
                    <a:lstStyle/>
                    <a:p>
                      <a:pPr algn="l" fontAlgn="b"/>
                      <a:r>
                        <a:rPr lang="en-US" sz="800" u="none" strike="noStrike" dirty="0">
                          <a:solidFill>
                            <a:schemeClr val="bg1"/>
                          </a:solidFill>
                          <a:effectLst/>
                        </a:rPr>
                        <a:t>Workday Function</a:t>
                      </a:r>
                      <a:endParaRPr lang="en-US" sz="800" b="1" i="0" u="none" strike="noStrike" dirty="0">
                        <a:solidFill>
                          <a:schemeClr val="bg1"/>
                        </a:solidFill>
                        <a:effectLst/>
                        <a:latin typeface="Calibri" panose="020F0502020204030204" pitchFamily="34" charset="0"/>
                      </a:endParaRPr>
                    </a:p>
                  </a:txBody>
                  <a:tcPr marL="7144" marR="7144" marT="7144" marB="0" anchor="b">
                    <a:solidFill>
                      <a:schemeClr val="accent3"/>
                    </a:solidFill>
                  </a:tcPr>
                </a:tc>
                <a:tc>
                  <a:txBody>
                    <a:bodyPr/>
                    <a:lstStyle/>
                    <a:p>
                      <a:pPr algn="ctr" fontAlgn="b"/>
                      <a:r>
                        <a:rPr lang="en-US" sz="800" u="none" strike="noStrike" dirty="0">
                          <a:solidFill>
                            <a:schemeClr val="bg1"/>
                          </a:solidFill>
                          <a:effectLst/>
                        </a:rPr>
                        <a:t>DO</a:t>
                      </a:r>
                      <a:endParaRPr lang="en-US" sz="800" b="1" i="0" u="none" strike="noStrike" dirty="0">
                        <a:solidFill>
                          <a:schemeClr val="bg1"/>
                        </a:solidFill>
                        <a:effectLst/>
                        <a:latin typeface="Calibri" panose="020F0502020204030204" pitchFamily="34" charset="0"/>
                      </a:endParaRPr>
                    </a:p>
                  </a:txBody>
                  <a:tcPr marL="7144" marR="7144" marT="7144" marB="0" anchor="b">
                    <a:solidFill>
                      <a:schemeClr val="accent3"/>
                    </a:solidFill>
                  </a:tcPr>
                </a:tc>
                <a:tc>
                  <a:txBody>
                    <a:bodyPr/>
                    <a:lstStyle/>
                    <a:p>
                      <a:pPr algn="ctr" fontAlgn="b"/>
                      <a:r>
                        <a:rPr lang="en-US" sz="800" b="0" i="0" u="none" strike="noStrike" dirty="0">
                          <a:solidFill>
                            <a:schemeClr val="bg1"/>
                          </a:solidFill>
                          <a:effectLst/>
                          <a:latin typeface="Calibri" panose="020F0502020204030204" pitchFamily="34" charset="0"/>
                        </a:rPr>
                        <a:t>SEE</a:t>
                      </a:r>
                    </a:p>
                  </a:txBody>
                  <a:tcPr marL="7144" marR="7144" marT="7144" marB="0" anchor="b">
                    <a:solidFill>
                      <a:schemeClr val="accent3"/>
                    </a:solidFill>
                  </a:tcPr>
                </a:tc>
                <a:tc>
                  <a:txBody>
                    <a:bodyPr/>
                    <a:lstStyle/>
                    <a:p>
                      <a:pPr algn="ctr" fontAlgn="b"/>
                      <a:r>
                        <a:rPr lang="en-US" sz="800" b="0" i="0" u="none" strike="noStrike" dirty="0">
                          <a:solidFill>
                            <a:schemeClr val="bg1"/>
                          </a:solidFill>
                          <a:effectLst/>
                          <a:latin typeface="Calibri" panose="020F0502020204030204" pitchFamily="34" charset="0"/>
                        </a:rPr>
                        <a:t>CONNECT</a:t>
                      </a:r>
                    </a:p>
                  </a:txBody>
                  <a:tcPr marL="7144" marR="7144" marT="7144" marB="0" anchor="b">
                    <a:solidFill>
                      <a:schemeClr val="accent3"/>
                    </a:solidFill>
                  </a:tcPr>
                </a:tc>
                <a:tc>
                  <a:txBody>
                    <a:bodyPr/>
                    <a:lstStyle/>
                    <a:p>
                      <a:pPr algn="ctr" fontAlgn="b"/>
                      <a:endParaRPr lang="en-US" sz="800" b="0" i="0" u="none" strike="noStrike" dirty="0">
                        <a:solidFill>
                          <a:schemeClr val="bg1"/>
                        </a:solidFill>
                        <a:effectLst/>
                        <a:latin typeface="Calibri" panose="020F0502020204030204" pitchFamily="34" charset="0"/>
                      </a:endParaRPr>
                    </a:p>
                  </a:txBody>
                  <a:tcPr marL="7144" marR="7144" marT="7144" marB="0" anchor="b">
                    <a:solidFill>
                      <a:schemeClr val="accent3"/>
                    </a:solidFill>
                  </a:tcPr>
                </a:tc>
                <a:extLst>
                  <a:ext uri="{0D108BD9-81ED-4DB2-BD59-A6C34878D82A}">
                    <a16:rowId xmlns:a16="http://schemas.microsoft.com/office/drawing/2014/main" val="10000"/>
                  </a:ext>
                </a:extLst>
              </a:tr>
              <a:tr h="166878">
                <a:tc>
                  <a:txBody>
                    <a:bodyPr/>
                    <a:lstStyle/>
                    <a:p>
                      <a:pPr algn="l" fontAlgn="b"/>
                      <a:r>
                        <a:rPr lang="en-US" sz="800" u="none" strike="noStrike" dirty="0">
                          <a:effectLst/>
                        </a:rPr>
                        <a:t>Academic Advising</a:t>
                      </a:r>
                      <a:endParaRPr lang="en-US" sz="800" b="0" i="0" u="none" strike="noStrike" dirty="0">
                        <a:solidFill>
                          <a:srgbClr val="000000"/>
                        </a:solidFill>
                        <a:effectLst/>
                        <a:latin typeface="Calibri" panose="020F0502020204030204" pitchFamily="34" charset="0"/>
                      </a:endParaRPr>
                    </a:p>
                  </a:txBody>
                  <a:tcPr marL="20574" marR="20574" marT="20574" marB="20574" anchor="b"/>
                </a:tc>
                <a:tc>
                  <a:txBody>
                    <a:bodyPr/>
                    <a:lstStyle/>
                    <a:p>
                      <a:pPr algn="r" fontAlgn="b"/>
                      <a:r>
                        <a:rPr lang="en-US" sz="800" b="0" i="0" u="none" strike="noStrike" dirty="0">
                          <a:solidFill>
                            <a:srgbClr val="000000"/>
                          </a:solidFill>
                          <a:effectLst/>
                          <a:latin typeface="Calibri" panose="020F0502020204030204" pitchFamily="34" charset="0"/>
                        </a:rPr>
                        <a:t>34</a:t>
                      </a:r>
                    </a:p>
                  </a:txBody>
                  <a:tcPr marL="20574" marR="20574" marT="20574" marB="20574" anchor="b"/>
                </a:tc>
                <a:tc>
                  <a:txBody>
                    <a:bodyPr/>
                    <a:lstStyle/>
                    <a:p>
                      <a:pPr algn="r" fontAlgn="b"/>
                      <a:r>
                        <a:rPr lang="en-US" sz="800" b="0" i="0" u="none" strike="noStrike" dirty="0">
                          <a:solidFill>
                            <a:srgbClr val="000000"/>
                          </a:solidFill>
                          <a:effectLst/>
                          <a:latin typeface="Calibri" panose="020F0502020204030204" pitchFamily="34" charset="0"/>
                        </a:rPr>
                        <a:t>9</a:t>
                      </a:r>
                    </a:p>
                  </a:txBody>
                  <a:tcPr marL="7144" marR="7144" marT="7144" marB="0" anchor="b"/>
                </a:tc>
                <a:tc>
                  <a:txBody>
                    <a:bodyPr/>
                    <a:lstStyle/>
                    <a:p>
                      <a:pPr algn="r" fontAlgn="b"/>
                      <a:r>
                        <a:rPr lang="en-US" sz="800" b="0" i="0" u="none" strike="noStrike" dirty="0">
                          <a:solidFill>
                            <a:srgbClr val="000000"/>
                          </a:solidFill>
                          <a:effectLst/>
                          <a:latin typeface="Calibri" panose="020F0502020204030204" pitchFamily="34" charset="0"/>
                        </a:rPr>
                        <a:t>0</a:t>
                      </a:r>
                    </a:p>
                  </a:txBody>
                  <a:tcPr marL="7144" marR="7144" marT="7144" marB="0" anchor="b"/>
                </a:tc>
                <a:tc>
                  <a:txBody>
                    <a:bodyPr/>
                    <a:lstStyle/>
                    <a:p>
                      <a:pPr algn="r" fontAlgn="b"/>
                      <a:r>
                        <a:rPr lang="en-US" sz="900" b="0" i="0" u="none" strike="noStrike" dirty="0">
                          <a:solidFill>
                            <a:srgbClr val="000000"/>
                          </a:solidFill>
                          <a:effectLst/>
                          <a:latin typeface="Calibri" charset="0"/>
                        </a:rPr>
                        <a:t>43</a:t>
                      </a:r>
                    </a:p>
                  </a:txBody>
                  <a:tcPr marL="9525" marR="9525" marT="9525" marB="0" anchor="b"/>
                </a:tc>
                <a:extLst>
                  <a:ext uri="{0D108BD9-81ED-4DB2-BD59-A6C34878D82A}">
                    <a16:rowId xmlns:a16="http://schemas.microsoft.com/office/drawing/2014/main" val="10001"/>
                  </a:ext>
                </a:extLst>
              </a:tr>
              <a:tr h="166878">
                <a:tc>
                  <a:txBody>
                    <a:bodyPr/>
                    <a:lstStyle/>
                    <a:p>
                      <a:pPr algn="l" fontAlgn="b"/>
                      <a:r>
                        <a:rPr lang="en-US" sz="800" u="none" strike="noStrike" dirty="0">
                          <a:effectLst/>
                        </a:rPr>
                        <a:t>Academic Foundation</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0" i="0" u="none" strike="noStrike" dirty="0">
                          <a:solidFill>
                            <a:srgbClr val="000000"/>
                          </a:solidFill>
                          <a:effectLst/>
                          <a:latin typeface="Calibri" panose="020F0502020204030204" pitchFamily="34" charset="0"/>
                        </a:rPr>
                        <a:t>46</a:t>
                      </a:r>
                    </a:p>
                  </a:txBody>
                  <a:tcPr marL="20574" marR="20574" marT="20574" marB="20574" anchor="b"/>
                </a:tc>
                <a:tc>
                  <a:txBody>
                    <a:bodyPr/>
                    <a:lstStyle/>
                    <a:p>
                      <a:pPr algn="r" fontAlgn="b"/>
                      <a:r>
                        <a:rPr lang="en-US" sz="800" b="0" i="0" u="none" strike="noStrike" dirty="0">
                          <a:solidFill>
                            <a:srgbClr val="000000"/>
                          </a:solidFill>
                          <a:effectLst/>
                          <a:latin typeface="Calibri" panose="020F0502020204030204" pitchFamily="34" charset="0"/>
                        </a:rPr>
                        <a:t>0</a:t>
                      </a:r>
                    </a:p>
                  </a:txBody>
                  <a:tcPr marL="7144" marR="7144" marT="7144" marB="0" anchor="b"/>
                </a:tc>
                <a:tc>
                  <a:txBody>
                    <a:bodyPr/>
                    <a:lstStyle/>
                    <a:p>
                      <a:pPr algn="r" fontAlgn="b"/>
                      <a:r>
                        <a:rPr lang="en-US" sz="800" b="0" i="0" u="none" strike="noStrike" dirty="0">
                          <a:solidFill>
                            <a:srgbClr val="000000"/>
                          </a:solidFill>
                          <a:effectLst/>
                          <a:latin typeface="Calibri" panose="020F0502020204030204" pitchFamily="34" charset="0"/>
                        </a:rPr>
                        <a:t>0</a:t>
                      </a:r>
                    </a:p>
                  </a:txBody>
                  <a:tcPr marL="7144" marR="7144" marT="7144" marB="0" anchor="b"/>
                </a:tc>
                <a:tc>
                  <a:txBody>
                    <a:bodyPr/>
                    <a:lstStyle/>
                    <a:p>
                      <a:pPr algn="r" fontAlgn="b"/>
                      <a:r>
                        <a:rPr lang="en-US" sz="900" b="0" i="0" u="none" strike="noStrike" dirty="0">
                          <a:solidFill>
                            <a:srgbClr val="000000"/>
                          </a:solidFill>
                          <a:effectLst/>
                          <a:latin typeface="Calibri" charset="0"/>
                        </a:rPr>
                        <a:t>46</a:t>
                      </a:r>
                    </a:p>
                  </a:txBody>
                  <a:tcPr marL="9525" marR="9525" marT="9525" marB="0" anchor="b"/>
                </a:tc>
                <a:extLst>
                  <a:ext uri="{0D108BD9-81ED-4DB2-BD59-A6C34878D82A}">
                    <a16:rowId xmlns:a16="http://schemas.microsoft.com/office/drawing/2014/main" val="10002"/>
                  </a:ext>
                </a:extLst>
              </a:tr>
              <a:tr h="166878">
                <a:tc>
                  <a:txBody>
                    <a:bodyPr/>
                    <a:lstStyle/>
                    <a:p>
                      <a:pPr algn="l" fontAlgn="b"/>
                      <a:r>
                        <a:rPr lang="en-US" sz="800" u="none" strike="noStrike" dirty="0">
                          <a:effectLst/>
                        </a:rPr>
                        <a:t>Admissions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0" i="0" u="none" strike="noStrike" dirty="0">
                          <a:solidFill>
                            <a:srgbClr val="000000"/>
                          </a:solidFill>
                          <a:effectLst/>
                          <a:latin typeface="Calibri" panose="020F0502020204030204" pitchFamily="34" charset="0"/>
                        </a:rPr>
                        <a:t>66</a:t>
                      </a:r>
                    </a:p>
                  </a:txBody>
                  <a:tcPr marL="20574" marR="20574" marT="20574" marB="20574" anchor="b"/>
                </a:tc>
                <a:tc>
                  <a:txBody>
                    <a:bodyPr/>
                    <a:lstStyle/>
                    <a:p>
                      <a:pPr algn="r" fontAlgn="b"/>
                      <a:r>
                        <a:rPr lang="en-US" sz="800" b="0" i="0" u="none" strike="noStrike" dirty="0">
                          <a:solidFill>
                            <a:srgbClr val="000000"/>
                          </a:solidFill>
                          <a:effectLst/>
                          <a:latin typeface="Calibri" panose="020F0502020204030204" pitchFamily="34" charset="0"/>
                        </a:rPr>
                        <a:t>9</a:t>
                      </a:r>
                    </a:p>
                  </a:txBody>
                  <a:tcPr marL="7144" marR="7144" marT="7144" marB="0" anchor="b"/>
                </a:tc>
                <a:tc>
                  <a:txBody>
                    <a:bodyPr/>
                    <a:lstStyle/>
                    <a:p>
                      <a:pPr algn="r" fontAlgn="b"/>
                      <a:r>
                        <a:rPr lang="en-US" sz="800" b="0" i="0" u="none" strike="noStrike" dirty="0">
                          <a:solidFill>
                            <a:srgbClr val="000000"/>
                          </a:solidFill>
                          <a:effectLst/>
                          <a:latin typeface="Calibri" panose="020F0502020204030204" pitchFamily="34" charset="0"/>
                        </a:rPr>
                        <a:t>17</a:t>
                      </a:r>
                    </a:p>
                  </a:txBody>
                  <a:tcPr marL="7144" marR="7144" marT="7144" marB="0" anchor="b"/>
                </a:tc>
                <a:tc>
                  <a:txBody>
                    <a:bodyPr/>
                    <a:lstStyle/>
                    <a:p>
                      <a:pPr algn="r" fontAlgn="b"/>
                      <a:r>
                        <a:rPr lang="en-US" sz="900" b="0" i="0" u="none" strike="noStrike" dirty="0">
                          <a:solidFill>
                            <a:srgbClr val="000000"/>
                          </a:solidFill>
                          <a:effectLst/>
                          <a:latin typeface="Calibri" charset="0"/>
                        </a:rPr>
                        <a:t>92</a:t>
                      </a:r>
                    </a:p>
                  </a:txBody>
                  <a:tcPr marL="9525" marR="9525" marT="9525" marB="0" anchor="b"/>
                </a:tc>
                <a:extLst>
                  <a:ext uri="{0D108BD9-81ED-4DB2-BD59-A6C34878D82A}">
                    <a16:rowId xmlns:a16="http://schemas.microsoft.com/office/drawing/2014/main" val="10003"/>
                  </a:ext>
                </a:extLst>
              </a:tr>
              <a:tr h="166878">
                <a:tc>
                  <a:txBody>
                    <a:bodyPr/>
                    <a:lstStyle/>
                    <a:p>
                      <a:pPr algn="l" fontAlgn="b"/>
                      <a:r>
                        <a:rPr lang="en-US" sz="800" u="none" strike="noStrike" dirty="0">
                          <a:effectLst/>
                        </a:rPr>
                        <a:t>Campus Engagement</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0" i="0" u="none" strike="noStrike" dirty="0">
                          <a:solidFill>
                            <a:srgbClr val="000000"/>
                          </a:solidFill>
                          <a:effectLst/>
                          <a:latin typeface="Calibri" panose="020F0502020204030204" pitchFamily="34" charset="0"/>
                        </a:rPr>
                        <a:t>42</a:t>
                      </a:r>
                    </a:p>
                  </a:txBody>
                  <a:tcPr marL="20574" marR="20574" marT="20574" marB="20574" anchor="b"/>
                </a:tc>
                <a:tc>
                  <a:txBody>
                    <a:bodyPr/>
                    <a:lstStyle/>
                    <a:p>
                      <a:pPr algn="r" fontAlgn="b"/>
                      <a:r>
                        <a:rPr lang="en-US" sz="800" b="0" i="0" u="none" strike="noStrike" dirty="0">
                          <a:solidFill>
                            <a:srgbClr val="000000"/>
                          </a:solidFill>
                          <a:effectLst/>
                          <a:latin typeface="Calibri" panose="020F0502020204030204" pitchFamily="34" charset="0"/>
                        </a:rPr>
                        <a:t>11</a:t>
                      </a:r>
                    </a:p>
                  </a:txBody>
                  <a:tcPr marL="7144" marR="7144" marT="7144" marB="0" anchor="b"/>
                </a:tc>
                <a:tc>
                  <a:txBody>
                    <a:bodyPr/>
                    <a:lstStyle/>
                    <a:p>
                      <a:pPr algn="r" fontAlgn="b"/>
                      <a:r>
                        <a:rPr lang="en-US" sz="800" b="0" i="0" u="none" strike="noStrike" dirty="0">
                          <a:solidFill>
                            <a:srgbClr val="000000"/>
                          </a:solidFill>
                          <a:effectLst/>
                          <a:latin typeface="Calibri" panose="020F0502020204030204" pitchFamily="34" charset="0"/>
                        </a:rPr>
                        <a:t>3</a:t>
                      </a:r>
                    </a:p>
                  </a:txBody>
                  <a:tcPr marL="7144" marR="7144" marT="7144" marB="0" anchor="b"/>
                </a:tc>
                <a:tc>
                  <a:txBody>
                    <a:bodyPr/>
                    <a:lstStyle/>
                    <a:p>
                      <a:pPr algn="r" fontAlgn="b"/>
                      <a:r>
                        <a:rPr lang="en-US" sz="900" b="0" i="0" u="none" strike="noStrike" dirty="0">
                          <a:solidFill>
                            <a:srgbClr val="000000"/>
                          </a:solidFill>
                          <a:effectLst/>
                          <a:latin typeface="Calibri" charset="0"/>
                        </a:rPr>
                        <a:t>56</a:t>
                      </a:r>
                    </a:p>
                  </a:txBody>
                  <a:tcPr marL="9525" marR="9525" marT="9525" marB="0" anchor="b"/>
                </a:tc>
                <a:extLst>
                  <a:ext uri="{0D108BD9-81ED-4DB2-BD59-A6C34878D82A}">
                    <a16:rowId xmlns:a16="http://schemas.microsoft.com/office/drawing/2014/main" val="10004"/>
                  </a:ext>
                </a:extLst>
              </a:tr>
              <a:tr h="166878">
                <a:tc>
                  <a:txBody>
                    <a:bodyPr/>
                    <a:lstStyle/>
                    <a:p>
                      <a:pPr algn="l" fontAlgn="b"/>
                      <a:r>
                        <a:rPr lang="en-US" sz="800" u="none" strike="noStrike" dirty="0">
                          <a:effectLst/>
                        </a:rPr>
                        <a:t>Financial Aid</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0" i="0" u="none" strike="noStrike" dirty="0">
                          <a:solidFill>
                            <a:srgbClr val="000000"/>
                          </a:solidFill>
                          <a:effectLst/>
                          <a:latin typeface="Calibri" panose="020F0502020204030204" pitchFamily="34" charset="0"/>
                        </a:rPr>
                        <a:t>103</a:t>
                      </a:r>
                    </a:p>
                  </a:txBody>
                  <a:tcPr marL="20574" marR="20574" marT="20574" marB="20574" anchor="b"/>
                </a:tc>
                <a:tc>
                  <a:txBody>
                    <a:bodyPr/>
                    <a:lstStyle/>
                    <a:p>
                      <a:pPr algn="r" fontAlgn="b"/>
                      <a:r>
                        <a:rPr lang="en-US" sz="800" b="0" i="0" u="none" strike="noStrike" dirty="0">
                          <a:solidFill>
                            <a:srgbClr val="000000"/>
                          </a:solidFill>
                          <a:effectLst/>
                          <a:latin typeface="Calibri" panose="020F0502020204030204" pitchFamily="34" charset="0"/>
                        </a:rPr>
                        <a:t>43</a:t>
                      </a:r>
                    </a:p>
                  </a:txBody>
                  <a:tcPr marL="7144" marR="7144" marT="7144" marB="0" anchor="b"/>
                </a:tc>
                <a:tc>
                  <a:txBody>
                    <a:bodyPr/>
                    <a:lstStyle/>
                    <a:p>
                      <a:pPr algn="r" fontAlgn="b"/>
                      <a:r>
                        <a:rPr lang="en-US" sz="800" b="0" i="0" u="none" strike="noStrike" dirty="0">
                          <a:solidFill>
                            <a:srgbClr val="000000"/>
                          </a:solidFill>
                          <a:effectLst/>
                          <a:latin typeface="Calibri" panose="020F0502020204030204" pitchFamily="34" charset="0"/>
                        </a:rPr>
                        <a:t>6</a:t>
                      </a:r>
                    </a:p>
                  </a:txBody>
                  <a:tcPr marL="7144" marR="7144" marT="7144" marB="0" anchor="b"/>
                </a:tc>
                <a:tc>
                  <a:txBody>
                    <a:bodyPr/>
                    <a:lstStyle/>
                    <a:p>
                      <a:pPr algn="r" fontAlgn="b"/>
                      <a:r>
                        <a:rPr lang="is-IS" sz="900" b="0" i="0" u="none" strike="noStrike" dirty="0">
                          <a:solidFill>
                            <a:srgbClr val="000000"/>
                          </a:solidFill>
                          <a:effectLst/>
                          <a:latin typeface="Calibri" charset="0"/>
                        </a:rPr>
                        <a:t>152</a:t>
                      </a:r>
                    </a:p>
                  </a:txBody>
                  <a:tcPr marL="9525" marR="9525" marT="9525" marB="0" anchor="b"/>
                </a:tc>
                <a:extLst>
                  <a:ext uri="{0D108BD9-81ED-4DB2-BD59-A6C34878D82A}">
                    <a16:rowId xmlns:a16="http://schemas.microsoft.com/office/drawing/2014/main" val="10005"/>
                  </a:ext>
                </a:extLst>
              </a:tr>
              <a:tr h="166878">
                <a:tc>
                  <a:txBody>
                    <a:bodyPr/>
                    <a:lstStyle/>
                    <a:p>
                      <a:pPr algn="l" fontAlgn="b"/>
                      <a:r>
                        <a:rPr lang="en-US" sz="800" u="none" strike="noStrike" dirty="0">
                          <a:effectLst/>
                        </a:rPr>
                        <a:t>Recruiting</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0" i="0" u="none" strike="noStrike" dirty="0">
                          <a:solidFill>
                            <a:srgbClr val="000000"/>
                          </a:solidFill>
                          <a:effectLst/>
                          <a:latin typeface="Calibri" panose="020F0502020204030204" pitchFamily="34" charset="0"/>
                        </a:rPr>
                        <a:t>43</a:t>
                      </a:r>
                    </a:p>
                  </a:txBody>
                  <a:tcPr marL="20574" marR="20574" marT="20574" marB="20574" anchor="b"/>
                </a:tc>
                <a:tc>
                  <a:txBody>
                    <a:bodyPr/>
                    <a:lstStyle/>
                    <a:p>
                      <a:pPr algn="r" fontAlgn="b"/>
                      <a:r>
                        <a:rPr lang="en-US" sz="800" b="0" i="0" u="none" strike="noStrike" dirty="0">
                          <a:solidFill>
                            <a:srgbClr val="000000"/>
                          </a:solidFill>
                          <a:effectLst/>
                          <a:latin typeface="Calibri" panose="020F0502020204030204" pitchFamily="34" charset="0"/>
                        </a:rPr>
                        <a:t>26</a:t>
                      </a:r>
                    </a:p>
                  </a:txBody>
                  <a:tcPr marL="7144" marR="7144" marT="7144" marB="0" anchor="b"/>
                </a:tc>
                <a:tc>
                  <a:txBody>
                    <a:bodyPr/>
                    <a:lstStyle/>
                    <a:p>
                      <a:pPr algn="r" fontAlgn="b"/>
                      <a:r>
                        <a:rPr lang="en-US" sz="800" b="0" i="0" u="none" strike="noStrike" dirty="0">
                          <a:solidFill>
                            <a:srgbClr val="000000"/>
                          </a:solidFill>
                          <a:effectLst/>
                          <a:latin typeface="Calibri" panose="020F0502020204030204" pitchFamily="34" charset="0"/>
                        </a:rPr>
                        <a:t>5</a:t>
                      </a:r>
                    </a:p>
                  </a:txBody>
                  <a:tcPr marL="7144" marR="7144" marT="7144" marB="0" anchor="b"/>
                </a:tc>
                <a:tc>
                  <a:txBody>
                    <a:bodyPr/>
                    <a:lstStyle/>
                    <a:p>
                      <a:pPr algn="r" fontAlgn="b"/>
                      <a:r>
                        <a:rPr lang="en-US" sz="900" b="0" i="0" u="none" strike="noStrike" dirty="0">
                          <a:solidFill>
                            <a:srgbClr val="000000"/>
                          </a:solidFill>
                          <a:effectLst/>
                          <a:latin typeface="Calibri" charset="0"/>
                        </a:rPr>
                        <a:t>74</a:t>
                      </a:r>
                    </a:p>
                  </a:txBody>
                  <a:tcPr marL="9525" marR="9525" marT="9525" marB="0" anchor="b"/>
                </a:tc>
                <a:extLst>
                  <a:ext uri="{0D108BD9-81ED-4DB2-BD59-A6C34878D82A}">
                    <a16:rowId xmlns:a16="http://schemas.microsoft.com/office/drawing/2014/main" val="10006"/>
                  </a:ext>
                </a:extLst>
              </a:tr>
              <a:tr h="166878">
                <a:tc>
                  <a:txBody>
                    <a:bodyPr/>
                    <a:lstStyle/>
                    <a:p>
                      <a:pPr algn="l" fontAlgn="b"/>
                      <a:r>
                        <a:rPr lang="en-US" sz="800" u="none" strike="noStrike" dirty="0">
                          <a:effectLst/>
                        </a:rPr>
                        <a:t>Student Financials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0" i="0" u="none" strike="noStrike" dirty="0">
                          <a:solidFill>
                            <a:srgbClr val="000000"/>
                          </a:solidFill>
                          <a:effectLst/>
                          <a:latin typeface="Calibri" panose="020F0502020204030204" pitchFamily="34" charset="0"/>
                        </a:rPr>
                        <a:t>105</a:t>
                      </a:r>
                    </a:p>
                  </a:txBody>
                  <a:tcPr marL="20574" marR="20574" marT="20574" marB="20574" anchor="b"/>
                </a:tc>
                <a:tc>
                  <a:txBody>
                    <a:bodyPr/>
                    <a:lstStyle/>
                    <a:p>
                      <a:pPr algn="r" fontAlgn="b"/>
                      <a:r>
                        <a:rPr lang="en-US" sz="800" b="0" i="0" u="none" strike="noStrike" dirty="0">
                          <a:solidFill>
                            <a:srgbClr val="000000"/>
                          </a:solidFill>
                          <a:effectLst/>
                          <a:latin typeface="Calibri" panose="020F0502020204030204" pitchFamily="34" charset="0"/>
                        </a:rPr>
                        <a:t>25</a:t>
                      </a:r>
                    </a:p>
                  </a:txBody>
                  <a:tcPr marL="7144" marR="7144" marT="7144" marB="0" anchor="b"/>
                </a:tc>
                <a:tc>
                  <a:txBody>
                    <a:bodyPr/>
                    <a:lstStyle/>
                    <a:p>
                      <a:pPr algn="r" fontAlgn="b"/>
                      <a:r>
                        <a:rPr lang="en-US" sz="800" b="0" i="0" u="none" strike="noStrike" dirty="0">
                          <a:solidFill>
                            <a:srgbClr val="000000"/>
                          </a:solidFill>
                          <a:effectLst/>
                          <a:latin typeface="Calibri" panose="020F0502020204030204" pitchFamily="34" charset="0"/>
                        </a:rPr>
                        <a:t>12</a:t>
                      </a:r>
                    </a:p>
                  </a:txBody>
                  <a:tcPr marL="7144" marR="7144" marT="7144" marB="0" anchor="b"/>
                </a:tc>
                <a:tc>
                  <a:txBody>
                    <a:bodyPr/>
                    <a:lstStyle/>
                    <a:p>
                      <a:pPr algn="r" fontAlgn="b"/>
                      <a:r>
                        <a:rPr lang="en-US" sz="900" b="0" i="0" u="none" strike="noStrike" dirty="0">
                          <a:solidFill>
                            <a:srgbClr val="000000"/>
                          </a:solidFill>
                          <a:effectLst/>
                          <a:latin typeface="Calibri" charset="0"/>
                        </a:rPr>
                        <a:t>142</a:t>
                      </a:r>
                    </a:p>
                  </a:txBody>
                  <a:tcPr marL="9525" marR="9525" marT="9525" marB="0" anchor="b"/>
                </a:tc>
                <a:extLst>
                  <a:ext uri="{0D108BD9-81ED-4DB2-BD59-A6C34878D82A}">
                    <a16:rowId xmlns:a16="http://schemas.microsoft.com/office/drawing/2014/main" val="10007"/>
                  </a:ext>
                </a:extLst>
              </a:tr>
              <a:tr h="166878">
                <a:tc>
                  <a:txBody>
                    <a:bodyPr/>
                    <a:lstStyle/>
                    <a:p>
                      <a:pPr algn="l" fontAlgn="b"/>
                      <a:r>
                        <a:rPr lang="en-US" sz="800" u="none" strike="noStrike" dirty="0">
                          <a:effectLst/>
                        </a:rPr>
                        <a:t>Student Records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0" i="0" u="none" strike="noStrike" dirty="0">
                          <a:solidFill>
                            <a:srgbClr val="000000"/>
                          </a:solidFill>
                          <a:effectLst/>
                          <a:latin typeface="Calibri" panose="020F0502020204030204" pitchFamily="34" charset="0"/>
                        </a:rPr>
                        <a:t>251</a:t>
                      </a:r>
                    </a:p>
                  </a:txBody>
                  <a:tcPr marL="20574" marR="20574" marT="20574" marB="20574" anchor="b"/>
                </a:tc>
                <a:tc>
                  <a:txBody>
                    <a:bodyPr/>
                    <a:lstStyle/>
                    <a:p>
                      <a:pPr algn="r" fontAlgn="b"/>
                      <a:r>
                        <a:rPr lang="en-US" sz="800" b="0" i="0" u="none" strike="noStrike" dirty="0">
                          <a:solidFill>
                            <a:srgbClr val="000000"/>
                          </a:solidFill>
                          <a:effectLst/>
                          <a:latin typeface="Calibri" panose="020F0502020204030204" pitchFamily="34" charset="0"/>
                        </a:rPr>
                        <a:t>63</a:t>
                      </a:r>
                    </a:p>
                  </a:txBody>
                  <a:tcPr marL="7144" marR="7144" marT="7144" marB="0" anchor="b"/>
                </a:tc>
                <a:tc>
                  <a:txBody>
                    <a:bodyPr/>
                    <a:lstStyle/>
                    <a:p>
                      <a:pPr algn="r" fontAlgn="b"/>
                      <a:r>
                        <a:rPr lang="en-US" sz="800" b="0" i="0" u="none" strike="noStrike" dirty="0">
                          <a:solidFill>
                            <a:srgbClr val="000000"/>
                          </a:solidFill>
                          <a:effectLst/>
                          <a:latin typeface="Calibri" panose="020F0502020204030204" pitchFamily="34" charset="0"/>
                        </a:rPr>
                        <a:t>37</a:t>
                      </a:r>
                    </a:p>
                  </a:txBody>
                  <a:tcPr marL="7144" marR="7144" marT="7144" marB="0" anchor="b"/>
                </a:tc>
                <a:tc>
                  <a:txBody>
                    <a:bodyPr/>
                    <a:lstStyle/>
                    <a:p>
                      <a:pPr algn="r" fontAlgn="b"/>
                      <a:r>
                        <a:rPr lang="is-IS" sz="900" b="0" i="0" u="none" strike="noStrike" dirty="0">
                          <a:solidFill>
                            <a:srgbClr val="000000"/>
                          </a:solidFill>
                          <a:effectLst/>
                          <a:latin typeface="Calibri" charset="0"/>
                        </a:rPr>
                        <a:t>351</a:t>
                      </a:r>
                    </a:p>
                  </a:txBody>
                  <a:tcPr marL="9525" marR="9525" marT="9525" marB="0" anchor="b"/>
                </a:tc>
                <a:extLst>
                  <a:ext uri="{0D108BD9-81ED-4DB2-BD59-A6C34878D82A}">
                    <a16:rowId xmlns:a16="http://schemas.microsoft.com/office/drawing/2014/main" val="10008"/>
                  </a:ext>
                </a:extLst>
              </a:tr>
              <a:tr h="142875">
                <a:tc>
                  <a:txBody>
                    <a:bodyPr/>
                    <a:lstStyle/>
                    <a:p>
                      <a:pPr algn="l" fontAlgn="b"/>
                      <a:r>
                        <a:rPr lang="en-US" sz="800" b="1" u="none" strike="noStrike" dirty="0">
                          <a:effectLst/>
                        </a:rPr>
                        <a:t>TOTAL LSU REQUIREMENTS MET</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i="0" u="none" strike="noStrike" dirty="0">
                          <a:solidFill>
                            <a:srgbClr val="000000"/>
                          </a:solidFill>
                          <a:effectLst/>
                          <a:latin typeface="Calibri" panose="020F0502020204030204" pitchFamily="34" charset="0"/>
                        </a:rPr>
                        <a:t>690</a:t>
                      </a:r>
                    </a:p>
                  </a:txBody>
                  <a:tcPr marL="7144" marR="7144" marT="7144" marB="0" anchor="b"/>
                </a:tc>
                <a:tc>
                  <a:txBody>
                    <a:bodyPr/>
                    <a:lstStyle/>
                    <a:p>
                      <a:pPr algn="r" fontAlgn="b"/>
                      <a:r>
                        <a:rPr lang="en-US" sz="800" b="1" i="0" u="none" strike="noStrike" dirty="0">
                          <a:solidFill>
                            <a:srgbClr val="000000"/>
                          </a:solidFill>
                          <a:effectLst/>
                          <a:latin typeface="Calibri" panose="020F0502020204030204" pitchFamily="34" charset="0"/>
                        </a:rPr>
                        <a:t>186</a:t>
                      </a:r>
                    </a:p>
                  </a:txBody>
                  <a:tcPr marL="7144" marR="7144" marT="7144" marB="0" anchor="b"/>
                </a:tc>
                <a:tc>
                  <a:txBody>
                    <a:bodyPr/>
                    <a:lstStyle/>
                    <a:p>
                      <a:pPr algn="r" fontAlgn="b"/>
                      <a:r>
                        <a:rPr lang="en-US" sz="800" b="1" i="0" u="none" strike="noStrike" dirty="0">
                          <a:solidFill>
                            <a:srgbClr val="000000"/>
                          </a:solidFill>
                          <a:effectLst/>
                          <a:latin typeface="Calibri" panose="020F0502020204030204" pitchFamily="34" charset="0"/>
                        </a:rPr>
                        <a:t>80</a:t>
                      </a:r>
                    </a:p>
                  </a:txBody>
                  <a:tcPr marL="7144" marR="7144" marT="7144" marB="0" anchor="b"/>
                </a:tc>
                <a:tc>
                  <a:txBody>
                    <a:bodyPr/>
                    <a:lstStyle/>
                    <a:p>
                      <a:pPr algn="r" fontAlgn="b"/>
                      <a:r>
                        <a:rPr lang="en-US" sz="800" b="1" i="0" u="none" strike="noStrike" dirty="0">
                          <a:solidFill>
                            <a:srgbClr val="000000"/>
                          </a:solidFill>
                          <a:effectLst/>
                          <a:latin typeface="Calibri" panose="020F0502020204030204" pitchFamily="34" charset="0"/>
                        </a:rPr>
                        <a:t>956</a:t>
                      </a:r>
                    </a:p>
                  </a:txBody>
                  <a:tcPr marL="7144" marR="7144" marT="7144" marB="0" anchor="b"/>
                </a:tc>
                <a:extLst>
                  <a:ext uri="{0D108BD9-81ED-4DB2-BD59-A6C34878D82A}">
                    <a16:rowId xmlns:a16="http://schemas.microsoft.com/office/drawing/2014/main" val="10010"/>
                  </a:ext>
                </a:extLst>
              </a:tr>
              <a:tr h="142875">
                <a:tc>
                  <a:txBody>
                    <a:bodyPr/>
                    <a:lstStyle/>
                    <a:p>
                      <a:pPr algn="l" fontAlgn="b"/>
                      <a:r>
                        <a:rPr lang="en-US" sz="800" b="1" i="0" u="none" strike="noStrike" dirty="0">
                          <a:solidFill>
                            <a:srgbClr val="000000"/>
                          </a:solidFill>
                          <a:effectLst/>
                          <a:latin typeface="Calibri" panose="020F0502020204030204" pitchFamily="34" charset="0"/>
                        </a:rPr>
                        <a:t>TOTAL LSU REQUIREMENTS</a:t>
                      </a:r>
                    </a:p>
                  </a:txBody>
                  <a:tcPr marL="7144" marR="7144" marT="7144" marB="0" anchor="b"/>
                </a:tc>
                <a:tc>
                  <a:txBody>
                    <a:bodyPr/>
                    <a:lstStyle/>
                    <a:p>
                      <a:pPr algn="r" fontAlgn="b"/>
                      <a:r>
                        <a:rPr lang="en-US" sz="800" b="1" i="0" u="none" strike="noStrike" dirty="0">
                          <a:solidFill>
                            <a:srgbClr val="000000"/>
                          </a:solidFill>
                          <a:effectLst/>
                          <a:latin typeface="Calibri" panose="020F0502020204030204" pitchFamily="34" charset="0"/>
                        </a:rPr>
                        <a:t>772</a:t>
                      </a:r>
                    </a:p>
                  </a:txBody>
                  <a:tcPr marL="7144" marR="7144" marT="7144" marB="0" anchor="b"/>
                </a:tc>
                <a:tc>
                  <a:txBody>
                    <a:bodyPr/>
                    <a:lstStyle/>
                    <a:p>
                      <a:pPr algn="r" fontAlgn="b"/>
                      <a:r>
                        <a:rPr lang="en-US" sz="800" b="1" i="0" u="none" strike="noStrike" dirty="0">
                          <a:solidFill>
                            <a:srgbClr val="000000"/>
                          </a:solidFill>
                          <a:effectLst/>
                          <a:latin typeface="Calibri" panose="020F0502020204030204" pitchFamily="34" charset="0"/>
                        </a:rPr>
                        <a:t>186</a:t>
                      </a:r>
                    </a:p>
                  </a:txBody>
                  <a:tcPr marL="7144" marR="7144" marT="7144" marB="0" anchor="b"/>
                </a:tc>
                <a:tc>
                  <a:txBody>
                    <a:bodyPr/>
                    <a:lstStyle/>
                    <a:p>
                      <a:pPr algn="r" fontAlgn="b"/>
                      <a:r>
                        <a:rPr lang="en-US" sz="800" b="1" i="0" u="none" strike="noStrike" dirty="0">
                          <a:solidFill>
                            <a:srgbClr val="000000"/>
                          </a:solidFill>
                          <a:effectLst/>
                          <a:latin typeface="Calibri" panose="020F0502020204030204" pitchFamily="34" charset="0"/>
                        </a:rPr>
                        <a:t>80</a:t>
                      </a:r>
                    </a:p>
                  </a:txBody>
                  <a:tcPr marL="7144" marR="7144" marT="7144" marB="0" anchor="b"/>
                </a:tc>
                <a:tc>
                  <a:txBody>
                    <a:bodyPr/>
                    <a:lstStyle/>
                    <a:p>
                      <a:pPr algn="r" fontAlgn="b"/>
                      <a:r>
                        <a:rPr lang="en-US" sz="800" b="1" i="0" u="none" strike="noStrike" dirty="0">
                          <a:solidFill>
                            <a:srgbClr val="000000"/>
                          </a:solidFill>
                          <a:effectLst/>
                          <a:latin typeface="Calibri" panose="020F0502020204030204" pitchFamily="34" charset="0"/>
                        </a:rPr>
                        <a:t>1038</a:t>
                      </a:r>
                    </a:p>
                  </a:txBody>
                  <a:tcPr marL="7144" marR="7144" marT="7144" marB="0" anchor="b"/>
                </a:tc>
                <a:extLst>
                  <a:ext uri="{0D108BD9-81ED-4DB2-BD59-A6C34878D82A}">
                    <a16:rowId xmlns:a16="http://schemas.microsoft.com/office/drawing/2014/main" val="10011"/>
                  </a:ext>
                </a:extLst>
              </a:tr>
            </a:tbl>
          </a:graphicData>
        </a:graphic>
      </p:graphicFrame>
      <p:sp>
        <p:nvSpPr>
          <p:cNvPr id="3" name="Title 2"/>
          <p:cNvSpPr>
            <a:spLocks noGrp="1"/>
          </p:cNvSpPr>
          <p:nvPr>
            <p:ph type="title" idx="4294967295"/>
          </p:nvPr>
        </p:nvSpPr>
        <p:spPr>
          <a:xfrm>
            <a:off x="0" y="-342900"/>
            <a:ext cx="7886700" cy="171450"/>
          </a:xfrm>
        </p:spPr>
        <p:txBody>
          <a:bodyPr>
            <a:normAutofit fontScale="90000"/>
          </a:bodyPr>
          <a:lstStyle/>
          <a:p>
            <a:r>
              <a:rPr lang="en-US" sz="1050" dirty="0"/>
              <a:t>[FA][A] Student System Requirements</a:t>
            </a:r>
          </a:p>
        </p:txBody>
      </p:sp>
      <p:sp>
        <p:nvSpPr>
          <p:cNvPr id="36" name="Rectangle 35"/>
          <p:cNvSpPr/>
          <p:nvPr/>
        </p:nvSpPr>
        <p:spPr>
          <a:xfrm>
            <a:off x="361253" y="1324712"/>
            <a:ext cx="4133792" cy="1384995"/>
          </a:xfrm>
          <a:prstGeom prst="rect">
            <a:avLst/>
          </a:prstGeom>
          <a:noFill/>
        </p:spPr>
        <p:txBody>
          <a:bodyPr wrap="square" lIns="0" tIns="34290" rIns="68580" bIns="34290">
            <a:spAutoFit/>
          </a:bodyPr>
          <a:lstStyle/>
          <a:p>
            <a:pPr algn="just" defTabSz="685800"/>
            <a:r>
              <a:rPr lang="en-US" sz="1350" b="1" kern="1200" dirty="0">
                <a:ln w="0"/>
                <a:solidFill>
                  <a:srgbClr val="755E76"/>
                </a:solidFill>
                <a:effectLst>
                  <a:outerShdw blurRad="38100" dist="25400" dir="5400000" algn="ctr" rotWithShape="0">
                    <a:srgbClr val="6E747A">
                      <a:alpha val="43000"/>
                    </a:srgbClr>
                  </a:outerShdw>
                </a:effectLst>
                <a:latin typeface="Calibri"/>
                <a:ea typeface="+mn-ea"/>
                <a:cs typeface="+mn-cs"/>
              </a:rPr>
              <a:t>How does Workday Student meet (fit) LSU Requirements related to configuration, business processes, tasks, reports and integrations?  That is, related to what LSU can DO (processes), SEE (reports) and CONNECT (integrations)?  </a:t>
            </a:r>
            <a:r>
              <a:rPr lang="en-US" sz="1350" b="1" kern="1200" dirty="0">
                <a:ln w="0"/>
                <a:solidFill>
                  <a:srgbClr val="8A9B52"/>
                </a:solidFill>
                <a:effectLst>
                  <a:outerShdw blurRad="38100" dist="25400" dir="5400000" algn="ctr" rotWithShape="0">
                    <a:srgbClr val="6E747A">
                      <a:alpha val="43000"/>
                    </a:srgbClr>
                  </a:outerShdw>
                </a:effectLst>
                <a:latin typeface="Calibri"/>
                <a:ea typeface="+mn-ea"/>
                <a:cs typeface="+mn-cs"/>
              </a:rPr>
              <a:t>92%</a:t>
            </a:r>
          </a:p>
          <a:p>
            <a:pPr algn="just" defTabSz="685800"/>
            <a:r>
              <a:rPr lang="en-US" sz="1800" b="1" kern="1200" dirty="0">
                <a:ln w="0"/>
                <a:solidFill>
                  <a:srgbClr val="D77A41"/>
                </a:solidFill>
                <a:effectLst>
                  <a:outerShdw blurRad="38100" dist="25400" dir="5400000" algn="ctr" rotWithShape="0">
                    <a:srgbClr val="6E747A">
                      <a:alpha val="43000"/>
                    </a:srgbClr>
                  </a:outerShdw>
                </a:effectLst>
                <a:latin typeface="Calibri"/>
                <a:ea typeface="+mn-ea"/>
                <a:cs typeface="+mn-cs"/>
              </a:rPr>
              <a:t>   </a:t>
            </a:r>
          </a:p>
        </p:txBody>
      </p:sp>
      <p:sp>
        <p:nvSpPr>
          <p:cNvPr id="17" name="TextBox 16"/>
          <p:cNvSpPr txBox="1"/>
          <p:nvPr/>
        </p:nvSpPr>
        <p:spPr>
          <a:xfrm>
            <a:off x="7792984" y="4684363"/>
            <a:ext cx="1303563" cy="253916"/>
          </a:xfrm>
          <a:prstGeom prst="rect">
            <a:avLst/>
          </a:prstGeom>
          <a:noFill/>
        </p:spPr>
        <p:txBody>
          <a:bodyPr wrap="none" rtlCol="0">
            <a:spAutoFit/>
          </a:bodyPr>
          <a:lstStyle/>
          <a:p>
            <a:pPr algn="ctr" defTabSz="685800"/>
            <a:r>
              <a:rPr lang="en-US" sz="1050" kern="1200" dirty="0">
                <a:solidFill>
                  <a:srgbClr val="755E76"/>
                </a:solidFill>
                <a:latin typeface="Calibri Light"/>
                <a:ea typeface="+mn-ea"/>
                <a:cs typeface="+mn-cs"/>
              </a:rPr>
              <a:t>12/05/17 11:26 a.m.</a:t>
            </a:r>
          </a:p>
        </p:txBody>
      </p:sp>
    </p:spTree>
    <p:extLst>
      <p:ext uri="{BB962C8B-B14F-4D97-AF65-F5344CB8AC3E}">
        <p14:creationId xmlns:p14="http://schemas.microsoft.com/office/powerpoint/2010/main" val="404541009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F244E"/>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2639"/>
            <a:ext cx="7886700" cy="171450"/>
          </a:xfrm>
        </p:spPr>
        <p:txBody>
          <a:bodyPr>
            <a:normAutofit fontScale="90000"/>
          </a:bodyPr>
          <a:lstStyle/>
          <a:p>
            <a:r>
              <a:rPr lang="en-US" sz="1050" dirty="0"/>
              <a:t>[Summary] Project Team Recommendation</a:t>
            </a:r>
          </a:p>
        </p:txBody>
      </p:sp>
      <p:sp>
        <p:nvSpPr>
          <p:cNvPr id="3" name="TextBox 2"/>
          <p:cNvSpPr txBox="1"/>
          <p:nvPr/>
        </p:nvSpPr>
        <p:spPr>
          <a:xfrm>
            <a:off x="1060647" y="3121866"/>
            <a:ext cx="7186315" cy="715581"/>
          </a:xfrm>
          <a:prstGeom prst="rect">
            <a:avLst/>
          </a:prstGeom>
          <a:noFill/>
        </p:spPr>
        <p:txBody>
          <a:bodyPr wrap="square" rtlCol="0">
            <a:spAutoFit/>
          </a:bodyPr>
          <a:lstStyle/>
          <a:p>
            <a:pPr algn="ctr" defTabSz="685800">
              <a:lnSpc>
                <a:spcPct val="150000"/>
              </a:lnSpc>
              <a:buSzPct val="150000"/>
            </a:pPr>
            <a:r>
              <a:rPr lang="en-US" sz="1350" b="1" kern="1200" spc="75" dirty="0">
                <a:solidFill>
                  <a:srgbClr val="FFFFFF"/>
                </a:solidFill>
                <a:latin typeface="Franklin Gothic Demi" charset="0"/>
                <a:ea typeface="Franklin Gothic Demi" charset="0"/>
                <a:cs typeface="Franklin Gothic Demi" charset="0"/>
              </a:rPr>
              <a:t>IT IS THE RIGHT DECISION FOR THE LSU COMMUNITY TO GEAUX FORWARD </a:t>
            </a:r>
          </a:p>
          <a:p>
            <a:pPr algn="ctr" defTabSz="685800">
              <a:lnSpc>
                <a:spcPct val="150000"/>
              </a:lnSpc>
              <a:buSzPct val="150000"/>
            </a:pPr>
            <a:r>
              <a:rPr lang="en-US" sz="1350" b="1" kern="1200" spc="75" dirty="0">
                <a:solidFill>
                  <a:srgbClr val="FFFFFF"/>
                </a:solidFill>
                <a:latin typeface="Franklin Gothic Demi" charset="0"/>
                <a:ea typeface="Franklin Gothic Demi" charset="0"/>
                <a:cs typeface="Franklin Gothic Demi" charset="0"/>
              </a:rPr>
              <a:t>WITH IMPLEMENTING THE  WORKDAY STUDENT MODULE.</a:t>
            </a:r>
          </a:p>
        </p:txBody>
      </p:sp>
      <p:grpSp>
        <p:nvGrpSpPr>
          <p:cNvPr id="7" name="Group 6">
            <a:extLst>
              <a:ext uri="{C183D7F6-B498-43B3-948B-1728B52AA6E4}">
                <adec:decorative xmlns:adec="http://schemas.microsoft.com/office/drawing/2017/decorative" val="1"/>
              </a:ext>
            </a:extLst>
          </p:cNvPr>
          <p:cNvGrpSpPr/>
          <p:nvPr/>
        </p:nvGrpSpPr>
        <p:grpSpPr>
          <a:xfrm>
            <a:off x="2811580" y="4325689"/>
            <a:ext cx="3520838" cy="461665"/>
            <a:chOff x="3429000" y="4419600"/>
            <a:chExt cx="4622500" cy="615553"/>
          </a:xfrm>
        </p:grpSpPr>
        <p:sp>
          <p:nvSpPr>
            <p:cNvPr id="8" name="TextBox 7"/>
            <p:cNvSpPr txBox="1"/>
            <p:nvPr/>
          </p:nvSpPr>
          <p:spPr>
            <a:xfrm>
              <a:off x="3429000" y="4419600"/>
              <a:ext cx="4622500" cy="615553"/>
            </a:xfrm>
            <a:prstGeom prst="rect">
              <a:avLst/>
            </a:prstGeom>
            <a:noFill/>
          </p:spPr>
          <p:txBody>
            <a:bodyPr wrap="square" lIns="0" tIns="0" rIns="0" bIns="0" rtlCol="0">
              <a:spAutoFit/>
            </a:bodyPr>
            <a:lstStyle/>
            <a:p>
              <a:pPr defTabSz="685800"/>
              <a:r>
                <a:rPr lang="en-US" sz="3000" i="1" kern="1200" dirty="0">
                  <a:solidFill>
                    <a:srgbClr val="D29F13"/>
                  </a:solidFill>
                  <a:latin typeface="Calibri"/>
                  <a:ea typeface="+mn-ea"/>
                  <a:cs typeface="+mn-cs"/>
                </a:rPr>
                <a:t>GEAUX</a:t>
              </a:r>
              <a:r>
                <a:rPr lang="en-US" sz="3000" kern="1200" dirty="0">
                  <a:solidFill>
                    <a:srgbClr val="D29F13"/>
                  </a:solidFill>
                  <a:latin typeface="Calibri"/>
                  <a:ea typeface="+mn-ea"/>
                  <a:cs typeface="+mn-cs"/>
                </a:rPr>
                <a:t> </a:t>
              </a:r>
              <a:r>
                <a:rPr lang="en-US" sz="3000" b="1" kern="1200" dirty="0">
                  <a:solidFill>
                    <a:srgbClr val="D29F13"/>
                  </a:solidFill>
                  <a:latin typeface="Calibri"/>
                  <a:ea typeface="+mn-ea"/>
                  <a:cs typeface="+mn-cs"/>
                </a:rPr>
                <a:t>FORWARD </a:t>
              </a:r>
              <a:endParaRPr lang="en-US" sz="4500" b="1" kern="1200" dirty="0">
                <a:solidFill>
                  <a:srgbClr val="D29F13"/>
                </a:solidFill>
                <a:latin typeface="Calibri"/>
                <a:ea typeface="+mn-ea"/>
                <a:cs typeface="+mn-cs"/>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4603" y="4535209"/>
              <a:ext cx="775191" cy="411480"/>
            </a:xfrm>
            <a:prstGeom prst="rect">
              <a:avLst/>
            </a:prstGeom>
            <a:noFill/>
          </p:spPr>
        </p:pic>
      </p:grpSp>
      <p:sp>
        <p:nvSpPr>
          <p:cNvPr id="4" name="Rectangle 3"/>
          <p:cNvSpPr/>
          <p:nvPr/>
        </p:nvSpPr>
        <p:spPr>
          <a:xfrm>
            <a:off x="579479" y="1015434"/>
            <a:ext cx="7985041" cy="553998"/>
          </a:xfrm>
          <a:prstGeom prst="rect">
            <a:avLst/>
          </a:prstGeom>
        </p:spPr>
        <p:txBody>
          <a:bodyPr wrap="square">
            <a:spAutoFit/>
          </a:bodyPr>
          <a:lstStyle/>
          <a:p>
            <a:pPr defTabSz="685800">
              <a:spcAft>
                <a:spcPts val="450"/>
              </a:spcAft>
            </a:pPr>
            <a:r>
              <a:rPr lang="en-US" sz="1500" kern="1200" dirty="0">
                <a:solidFill>
                  <a:srgbClr val="FFFFFF"/>
                </a:solidFill>
                <a:latin typeface="Calibri Light"/>
                <a:ea typeface="+mn-ea"/>
                <a:cs typeface="+mn-cs"/>
              </a:rPr>
              <a:t>Finally, after thorough deliberation and with input from over 500 stakeholders across LSU, the Project Team acknowledges …</a:t>
            </a:r>
            <a:endParaRPr lang="id-ID" sz="1500" kern="1200" dirty="0">
              <a:solidFill>
                <a:srgbClr val="FFFFFF"/>
              </a:solidFill>
              <a:latin typeface="Calibri Light"/>
              <a:ea typeface="+mn-ea"/>
              <a:cs typeface="+mn-cs"/>
            </a:endParaRPr>
          </a:p>
        </p:txBody>
      </p:sp>
      <p:sp>
        <p:nvSpPr>
          <p:cNvPr id="5" name="Rectangle 4"/>
          <p:cNvSpPr/>
          <p:nvPr/>
        </p:nvSpPr>
        <p:spPr>
          <a:xfrm>
            <a:off x="747713" y="1696641"/>
            <a:ext cx="7534567" cy="832792"/>
          </a:xfrm>
          <a:prstGeom prst="rect">
            <a:avLst/>
          </a:prstGeom>
        </p:spPr>
        <p:txBody>
          <a:bodyPr wrap="square" anchor="t">
            <a:spAutoFit/>
          </a:bodyPr>
          <a:lstStyle/>
          <a:p>
            <a:pPr marL="214313" lvl="1" indent="-214313" defTabSz="685800">
              <a:lnSpc>
                <a:spcPct val="90000"/>
              </a:lnSpc>
              <a:spcAft>
                <a:spcPts val="675"/>
              </a:spcAft>
              <a:buClr>
                <a:srgbClr val="FFFFFF"/>
              </a:buClr>
              <a:buSzPct val="100000"/>
              <a:buFont typeface="Arial" panose="020B0604020202020204" pitchFamily="34" charset="0"/>
              <a:buChar char="•"/>
            </a:pPr>
            <a:r>
              <a:rPr lang="en-US" sz="1350" b="1" kern="1200" dirty="0">
                <a:solidFill>
                  <a:srgbClr val="FFFFFF"/>
                </a:solidFill>
                <a:latin typeface="Calibri Light"/>
                <a:ea typeface="+mn-ea"/>
                <a:cs typeface="+mn-cs"/>
              </a:rPr>
              <a:t>We will continue an inclusive process to configure and implement the new system.</a:t>
            </a:r>
          </a:p>
          <a:p>
            <a:pPr marL="214313" lvl="1" indent="-214313" defTabSz="685800">
              <a:lnSpc>
                <a:spcPct val="90000"/>
              </a:lnSpc>
              <a:spcAft>
                <a:spcPts val="675"/>
              </a:spcAft>
              <a:buClr>
                <a:srgbClr val="FFFFFF"/>
              </a:buClr>
              <a:buSzPct val="100000"/>
              <a:buFont typeface="Arial" panose="020B0604020202020204" pitchFamily="34" charset="0"/>
              <a:buChar char="•"/>
            </a:pPr>
            <a:r>
              <a:rPr lang="en-US" sz="1350" b="1" kern="1200" dirty="0">
                <a:solidFill>
                  <a:srgbClr val="FFFFFF"/>
                </a:solidFill>
                <a:latin typeface="Calibri Light"/>
                <a:ea typeface="+mn-ea"/>
                <a:cs typeface="+mn-cs"/>
              </a:rPr>
              <a:t>The impact to and transformation of the University starts now.</a:t>
            </a:r>
          </a:p>
          <a:p>
            <a:pPr marL="214313" lvl="1" indent="-214313" defTabSz="685800">
              <a:lnSpc>
                <a:spcPct val="90000"/>
              </a:lnSpc>
              <a:spcAft>
                <a:spcPts val="675"/>
              </a:spcAft>
              <a:buClr>
                <a:srgbClr val="FFFFFF"/>
              </a:buClr>
              <a:buSzPct val="100000"/>
              <a:buFont typeface="Arial" panose="020B0604020202020204" pitchFamily="34" charset="0"/>
              <a:buChar char="•"/>
            </a:pPr>
            <a:r>
              <a:rPr lang="en-US" sz="1350" b="1" kern="1200" dirty="0">
                <a:solidFill>
                  <a:srgbClr val="FFFFFF"/>
                </a:solidFill>
                <a:latin typeface="Calibri Light"/>
                <a:ea typeface="+mn-ea"/>
                <a:cs typeface="+mn-cs"/>
              </a:rPr>
              <a:t>The need for continuous evaluation to ensure that people will be able to do their jobs is a</a:t>
            </a:r>
            <a:r>
              <a:rPr lang="en-US" sz="1350" b="1" kern="1200" spc="-15" dirty="0">
                <a:solidFill>
                  <a:srgbClr val="FFFFFF"/>
                </a:solidFill>
                <a:latin typeface="Calibri Light"/>
                <a:ea typeface="+mn-ea"/>
                <a:cs typeface="+mn-cs"/>
              </a:rPr>
              <a:t> priority</a:t>
            </a:r>
            <a:r>
              <a:rPr lang="en-US" sz="1350" b="1" kern="1200" spc="-15" dirty="0">
                <a:solidFill>
                  <a:srgbClr val="FFFFFF"/>
                </a:solidFill>
                <a:latin typeface="Franklin Gothic Book" charset="0"/>
                <a:ea typeface="Franklin Gothic Book" charset="0"/>
                <a:cs typeface="Franklin Gothic Book" charset="0"/>
              </a:rPr>
              <a:t>.</a:t>
            </a:r>
            <a:endParaRPr lang="en-US" sz="1350" b="1" kern="1200" dirty="0">
              <a:solidFill>
                <a:srgbClr val="FFFFFF"/>
              </a:solidFill>
              <a:latin typeface="Franklin Gothic Book" charset="0"/>
              <a:ea typeface="Franklin Gothic Book" charset="0"/>
              <a:cs typeface="Franklin Gothic Book" charset="0"/>
            </a:endParaRPr>
          </a:p>
        </p:txBody>
      </p:sp>
      <p:sp>
        <p:nvSpPr>
          <p:cNvPr id="15" name="Rectangle 14"/>
          <p:cNvSpPr/>
          <p:nvPr/>
        </p:nvSpPr>
        <p:spPr>
          <a:xfrm>
            <a:off x="579479" y="2671329"/>
            <a:ext cx="7985041" cy="323165"/>
          </a:xfrm>
          <a:prstGeom prst="rect">
            <a:avLst/>
          </a:prstGeom>
        </p:spPr>
        <p:txBody>
          <a:bodyPr wrap="square">
            <a:spAutoFit/>
          </a:bodyPr>
          <a:lstStyle/>
          <a:p>
            <a:pPr defTabSz="685800">
              <a:spcAft>
                <a:spcPts val="450"/>
              </a:spcAft>
            </a:pPr>
            <a:r>
              <a:rPr lang="en-US" sz="1500" kern="1200" dirty="0">
                <a:solidFill>
                  <a:srgbClr val="FFFFFF"/>
                </a:solidFill>
                <a:latin typeface="Calibri Light"/>
                <a:ea typeface="+mn-ea"/>
                <a:cs typeface="+mn-cs"/>
              </a:rPr>
              <a:t>We have come to the conclusion that …</a:t>
            </a:r>
            <a:endParaRPr lang="id-ID" sz="1500" kern="1200" dirty="0">
              <a:solidFill>
                <a:srgbClr val="FFFFFF"/>
              </a:solidFill>
              <a:latin typeface="Calibri Light"/>
              <a:ea typeface="+mn-ea"/>
              <a:cs typeface="+mn-cs"/>
            </a:endParaRPr>
          </a:p>
        </p:txBody>
      </p:sp>
      <p:sp>
        <p:nvSpPr>
          <p:cNvPr id="19" name="TextBox 18"/>
          <p:cNvSpPr txBox="1"/>
          <p:nvPr/>
        </p:nvSpPr>
        <p:spPr>
          <a:xfrm>
            <a:off x="457200" y="21437"/>
            <a:ext cx="8547652" cy="830997"/>
          </a:xfrm>
          <a:prstGeom prst="rect">
            <a:avLst/>
          </a:prstGeom>
          <a:noFill/>
        </p:spPr>
        <p:txBody>
          <a:bodyPr wrap="square" rtlCol="0">
            <a:spAutoFit/>
          </a:bodyPr>
          <a:lstStyle/>
          <a:p>
            <a:pPr algn="ctr" defTabSz="685800"/>
            <a:r>
              <a:rPr lang="en-US" sz="2400" kern="1200" dirty="0">
                <a:solidFill>
                  <a:srgbClr val="FFFFFF"/>
                </a:solidFill>
                <a:latin typeface="Calibri Light"/>
                <a:ea typeface="+mn-ea"/>
                <a:cs typeface="+mn-cs"/>
              </a:rPr>
              <a:t>Project Team Recommendation to IT Governance Council</a:t>
            </a:r>
          </a:p>
          <a:p>
            <a:pPr algn="ctr" defTabSz="685800"/>
            <a:r>
              <a:rPr lang="en-US" sz="2400" kern="1200" dirty="0">
                <a:solidFill>
                  <a:srgbClr val="FFFFFF"/>
                </a:solidFill>
                <a:latin typeface="Calibri Light"/>
                <a:ea typeface="+mn-ea"/>
                <a:cs typeface="+mn-cs"/>
              </a:rPr>
              <a:t>December 12 , 2017</a:t>
            </a:r>
          </a:p>
        </p:txBody>
      </p:sp>
    </p:spTree>
    <p:extLst>
      <p:ext uri="{BB962C8B-B14F-4D97-AF65-F5344CB8AC3E}">
        <p14:creationId xmlns:p14="http://schemas.microsoft.com/office/powerpoint/2010/main" val="276906469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2"/>
            <a:ext cx="7886699" cy="3997711"/>
          </a:xfrm>
        </p:spPr>
        <p:txBody>
          <a:bodyPr/>
          <a:lstStyle/>
          <a:p>
            <a:pPr algn="ctr"/>
            <a:r>
              <a:rPr lang="en-US" dirty="0"/>
              <a:t>Spring and Summer 2018</a:t>
            </a:r>
            <a:br>
              <a:rPr lang="en-US" dirty="0"/>
            </a:b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42769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3">
      <a:dk1>
        <a:srgbClr val="000000"/>
      </a:dk1>
      <a:lt1>
        <a:srgbClr val="FFFFFF"/>
      </a:lt1>
      <a:dk2>
        <a:srgbClr val="981700"/>
      </a:dk2>
      <a:lt2>
        <a:srgbClr val="E7E6E6"/>
      </a:lt2>
      <a:accent1>
        <a:srgbClr val="5294A4"/>
      </a:accent1>
      <a:accent2>
        <a:srgbClr val="D77A41"/>
      </a:accent2>
      <a:accent3>
        <a:srgbClr val="755E76"/>
      </a:accent3>
      <a:accent4>
        <a:srgbClr val="AD9749"/>
      </a:accent4>
      <a:accent5>
        <a:srgbClr val="5E7675"/>
      </a:accent5>
      <a:accent6>
        <a:srgbClr val="8A9B52"/>
      </a:accent6>
      <a:hlink>
        <a:srgbClr val="757070"/>
      </a:hlink>
      <a:folHlink>
        <a:srgbClr val="75707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U-Scorecard-December-Meeting-17-11-15-0641" id="{D3A3D156-A453-6B42-A515-EB38BD8EC73B}" vid="{5E54C32B-6EEE-2942-96ED-F142744F5124}"/>
    </a:ext>
  </a:extLst>
</a:theme>
</file>

<file path=ppt/theme/theme3.xml><?xml version="1.0" encoding="utf-8"?>
<a:theme xmlns:a="http://schemas.openxmlformats.org/drawingml/2006/main" name="2_Office Theme">
  <a:themeElements>
    <a:clrScheme name="Custom 23">
      <a:dk1>
        <a:srgbClr val="000000"/>
      </a:dk1>
      <a:lt1>
        <a:srgbClr val="FFFFFF"/>
      </a:lt1>
      <a:dk2>
        <a:srgbClr val="981700"/>
      </a:dk2>
      <a:lt2>
        <a:srgbClr val="E7E6E6"/>
      </a:lt2>
      <a:accent1>
        <a:srgbClr val="5294A4"/>
      </a:accent1>
      <a:accent2>
        <a:srgbClr val="D77A41"/>
      </a:accent2>
      <a:accent3>
        <a:srgbClr val="755E76"/>
      </a:accent3>
      <a:accent4>
        <a:srgbClr val="AD9749"/>
      </a:accent4>
      <a:accent5>
        <a:srgbClr val="5E7675"/>
      </a:accent5>
      <a:accent6>
        <a:srgbClr val="8A9B52"/>
      </a:accent6>
      <a:hlink>
        <a:srgbClr val="757070"/>
      </a:hlink>
      <a:folHlink>
        <a:srgbClr val="75707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U-Scorecard-December-Meeting-17-11-15-0641" id="{D3A3D156-A453-6B42-A515-EB38BD8EC73B}" vid="{5E54C32B-6EEE-2942-96ED-F142744F5124}"/>
    </a:ext>
  </a:ext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2011</TotalTime>
  <Words>2691</Words>
  <Application>Microsoft Office PowerPoint</Application>
  <PresentationFormat>On-screen Show (16:9)</PresentationFormat>
  <Paragraphs>676</Paragraphs>
  <Slides>26</Slides>
  <Notes>14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26</vt:i4>
      </vt:variant>
    </vt:vector>
  </HeadingPairs>
  <TitlesOfParts>
    <vt:vector size="39" baseType="lpstr">
      <vt:lpstr>Arial</vt:lpstr>
      <vt:lpstr>Franklin Gothic Demi Cond</vt:lpstr>
      <vt:lpstr>Calibri Light</vt:lpstr>
      <vt:lpstr>Franklin Gothic Book</vt:lpstr>
      <vt:lpstr>Wingdings</vt:lpstr>
      <vt:lpstr>Calibri</vt:lpstr>
      <vt:lpstr>Courier New</vt:lpstr>
      <vt:lpstr>Open Sans</vt:lpstr>
      <vt:lpstr>Franklin Gothic Demi</vt:lpstr>
      <vt:lpstr>Franklin Gothic Medium</vt:lpstr>
      <vt:lpstr>simple-light-2</vt:lpstr>
      <vt:lpstr>Office Theme</vt:lpstr>
      <vt:lpstr>2_Office Theme</vt:lpstr>
      <vt:lpstr>LSU A&amp;M Faculty Senate  Student Systems Modernization Project Update</vt:lpstr>
      <vt:lpstr>Summer and Fall 2017</vt:lpstr>
      <vt:lpstr>[FA][A] LSU A&amp;M Enterprise Systems Inventory</vt:lpstr>
      <vt:lpstr>[FA][A] Current LSU Student Information Systems</vt:lpstr>
      <vt:lpstr>[FA][A] The Thin Thread</vt:lpstr>
      <vt:lpstr>[OR][A] Alex Summit Map</vt:lpstr>
      <vt:lpstr>[FA][A] Student System Requirements</vt:lpstr>
      <vt:lpstr>[Summary] Project Team Recommendation</vt:lpstr>
      <vt:lpstr>Spring and Summer 2018 </vt:lpstr>
      <vt:lpstr>Business Process Mapping (BPM) Spring 2018 How do we do our jobs?</vt:lpstr>
      <vt:lpstr>Business Process Mapping Summary</vt:lpstr>
      <vt:lpstr>Business Process Maps by Functional Area and Campus</vt:lpstr>
      <vt:lpstr>Business Process Mapping Discovery</vt:lpstr>
      <vt:lpstr> Workday Statement of Work</vt:lpstr>
      <vt:lpstr>Statement of Work Meeting – March 28, 2018</vt:lpstr>
      <vt:lpstr>Workday Response to SOW Issues – June 2018</vt:lpstr>
      <vt:lpstr>Geaux Forward Implementation Status</vt:lpstr>
      <vt:lpstr>[RA] Nonstandard / Obsolete Technology</vt:lpstr>
      <vt:lpstr>Geaux Forward Project Activities Fall 2018</vt:lpstr>
      <vt:lpstr>Review and Update Requirements</vt:lpstr>
      <vt:lpstr>Student Lifecycle Working Sessions Held at LSUA Sept 18 to 21</vt:lpstr>
      <vt:lpstr>Prepare Alma Mater University (AMU) Tenant to Demonstrate Complex Student Lifecycle Scenarios </vt:lpstr>
      <vt:lpstr>Prepare to configure a Prototype Tenant copied from the LSU Production Workday</vt:lpstr>
      <vt:lpstr>Objectives for Fall 2018</vt:lpstr>
      <vt:lpstr>Questions ?</vt:lpstr>
      <vt:lpstr>Contact Us Project Team Office – 103 Frey Computing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R Ethridge</dc:creator>
  <cp:lastModifiedBy>Susannah Montandon</cp:lastModifiedBy>
  <cp:revision>183</cp:revision>
  <cp:lastPrinted>2018-10-22T18:05:48Z</cp:lastPrinted>
  <dcterms:modified xsi:type="dcterms:W3CDTF">2019-08-07T17:43:44Z</dcterms:modified>
</cp:coreProperties>
</file>